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9" r:id="rId1"/>
  </p:sldMasterIdLst>
  <p:notesMasterIdLst>
    <p:notesMasterId r:id="rId16"/>
  </p:notesMasterIdLst>
  <p:sldIdLst>
    <p:sldId id="256" r:id="rId2"/>
    <p:sldId id="257" r:id="rId3"/>
    <p:sldId id="270" r:id="rId4"/>
    <p:sldId id="258" r:id="rId5"/>
    <p:sldId id="259" r:id="rId6"/>
    <p:sldId id="260" r:id="rId7"/>
    <p:sldId id="261" r:id="rId8"/>
    <p:sldId id="262" r:id="rId9"/>
    <p:sldId id="263" r:id="rId10"/>
    <p:sldId id="264" r:id="rId11"/>
    <p:sldId id="265" r:id="rId12"/>
    <p:sldId id="266" r:id="rId13"/>
    <p:sldId id="269" r:id="rId14"/>
    <p:sldId id="26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4"/>
    <p:restoredTop sz="77370"/>
  </p:normalViewPr>
  <p:slideViewPr>
    <p:cSldViewPr snapToGrid="0">
      <p:cViewPr>
        <p:scale>
          <a:sx n="70" d="100"/>
          <a:sy n="70" d="100"/>
        </p:scale>
        <p:origin x="1344"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C6D33C-B136-A94E-BE8C-0087C7C7C5BD}" type="datetimeFigureOut">
              <a:rPr lang="en-US" smtClean="0"/>
              <a:t>11/30/24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39B52-69E6-1D40-BF84-C5F9EE325250}" type="slidenum">
              <a:rPr lang="en-US" smtClean="0"/>
              <a:t>‹#›</a:t>
            </a:fld>
            <a:endParaRPr lang="en-US"/>
          </a:p>
        </p:txBody>
      </p:sp>
    </p:spTree>
    <p:extLst>
      <p:ext uri="{BB962C8B-B14F-4D97-AF65-F5344CB8AC3E}">
        <p14:creationId xmlns:p14="http://schemas.microsoft.com/office/powerpoint/2010/main" val="2249786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39B52-69E6-1D40-BF84-C5F9EE325250}" type="slidenum">
              <a:rPr lang="en-US" smtClean="0"/>
              <a:t>1</a:t>
            </a:fld>
            <a:endParaRPr lang="en-US"/>
          </a:p>
        </p:txBody>
      </p:sp>
    </p:spTree>
    <p:extLst>
      <p:ext uri="{BB962C8B-B14F-4D97-AF65-F5344CB8AC3E}">
        <p14:creationId xmlns:p14="http://schemas.microsoft.com/office/powerpoint/2010/main" val="1604824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39B52-69E6-1D40-BF84-C5F9EE325250}" type="slidenum">
              <a:rPr lang="en-US" smtClean="0"/>
              <a:t>11</a:t>
            </a:fld>
            <a:endParaRPr lang="en-US"/>
          </a:p>
        </p:txBody>
      </p:sp>
    </p:spTree>
    <p:extLst>
      <p:ext uri="{BB962C8B-B14F-4D97-AF65-F5344CB8AC3E}">
        <p14:creationId xmlns:p14="http://schemas.microsoft.com/office/powerpoint/2010/main" val="968259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39B52-69E6-1D40-BF84-C5F9EE325250}" type="slidenum">
              <a:rPr lang="en-US" smtClean="0"/>
              <a:t>12</a:t>
            </a:fld>
            <a:endParaRPr lang="en-US"/>
          </a:p>
        </p:txBody>
      </p:sp>
    </p:spTree>
    <p:extLst>
      <p:ext uri="{BB962C8B-B14F-4D97-AF65-F5344CB8AC3E}">
        <p14:creationId xmlns:p14="http://schemas.microsoft.com/office/powerpoint/2010/main" val="1883955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39B52-69E6-1D40-BF84-C5F9EE325250}" type="slidenum">
              <a:rPr lang="en-US" smtClean="0"/>
              <a:t>13</a:t>
            </a:fld>
            <a:endParaRPr lang="en-US"/>
          </a:p>
        </p:txBody>
      </p:sp>
    </p:spTree>
    <p:extLst>
      <p:ext uri="{BB962C8B-B14F-4D97-AF65-F5344CB8AC3E}">
        <p14:creationId xmlns:p14="http://schemas.microsoft.com/office/powerpoint/2010/main" val="3915150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AE39B52-69E6-1D40-BF84-C5F9EE325250}" type="slidenum">
              <a:rPr lang="en-US" smtClean="0"/>
              <a:t>2</a:t>
            </a:fld>
            <a:endParaRPr lang="en-US"/>
          </a:p>
        </p:txBody>
      </p:sp>
    </p:spTree>
    <p:extLst>
      <p:ext uri="{BB962C8B-B14F-4D97-AF65-F5344CB8AC3E}">
        <p14:creationId xmlns:p14="http://schemas.microsoft.com/office/powerpoint/2010/main" val="2662215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39B52-69E6-1D40-BF84-C5F9EE325250}" type="slidenum">
              <a:rPr lang="en-US" smtClean="0"/>
              <a:t>3</a:t>
            </a:fld>
            <a:endParaRPr lang="en-US"/>
          </a:p>
        </p:txBody>
      </p:sp>
    </p:spTree>
    <p:extLst>
      <p:ext uri="{BB962C8B-B14F-4D97-AF65-F5344CB8AC3E}">
        <p14:creationId xmlns:p14="http://schemas.microsoft.com/office/powerpoint/2010/main" val="1495954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39B52-69E6-1D40-BF84-C5F9EE325250}" type="slidenum">
              <a:rPr lang="en-US" smtClean="0"/>
              <a:t>4</a:t>
            </a:fld>
            <a:endParaRPr lang="en-US"/>
          </a:p>
        </p:txBody>
      </p:sp>
    </p:spTree>
    <p:extLst>
      <p:ext uri="{BB962C8B-B14F-4D97-AF65-F5344CB8AC3E}">
        <p14:creationId xmlns:p14="http://schemas.microsoft.com/office/powerpoint/2010/main" val="2493872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39B52-69E6-1D40-BF84-C5F9EE325250}" type="slidenum">
              <a:rPr lang="en-US" smtClean="0"/>
              <a:t>5</a:t>
            </a:fld>
            <a:endParaRPr lang="en-US"/>
          </a:p>
        </p:txBody>
      </p:sp>
    </p:spTree>
    <p:extLst>
      <p:ext uri="{BB962C8B-B14F-4D97-AF65-F5344CB8AC3E}">
        <p14:creationId xmlns:p14="http://schemas.microsoft.com/office/powerpoint/2010/main" val="2337683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39B52-69E6-1D40-BF84-C5F9EE325250}" type="slidenum">
              <a:rPr lang="en-US" smtClean="0"/>
              <a:t>7</a:t>
            </a:fld>
            <a:endParaRPr lang="en-US"/>
          </a:p>
        </p:txBody>
      </p:sp>
    </p:spTree>
    <p:extLst>
      <p:ext uri="{BB962C8B-B14F-4D97-AF65-F5344CB8AC3E}">
        <p14:creationId xmlns:p14="http://schemas.microsoft.com/office/powerpoint/2010/main" val="1635910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39B52-69E6-1D40-BF84-C5F9EE325250}" type="slidenum">
              <a:rPr lang="en-US" smtClean="0"/>
              <a:t>8</a:t>
            </a:fld>
            <a:endParaRPr lang="en-US"/>
          </a:p>
        </p:txBody>
      </p:sp>
    </p:spTree>
    <p:extLst>
      <p:ext uri="{BB962C8B-B14F-4D97-AF65-F5344CB8AC3E}">
        <p14:creationId xmlns:p14="http://schemas.microsoft.com/office/powerpoint/2010/main" val="2816167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39B52-69E6-1D40-BF84-C5F9EE325250}" type="slidenum">
              <a:rPr lang="en-US" smtClean="0"/>
              <a:t>9</a:t>
            </a:fld>
            <a:endParaRPr lang="en-US"/>
          </a:p>
        </p:txBody>
      </p:sp>
    </p:spTree>
    <p:extLst>
      <p:ext uri="{BB962C8B-B14F-4D97-AF65-F5344CB8AC3E}">
        <p14:creationId xmlns:p14="http://schemas.microsoft.com/office/powerpoint/2010/main" val="3253898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39B52-69E6-1D40-BF84-C5F9EE325250}" type="slidenum">
              <a:rPr lang="en-US" smtClean="0"/>
              <a:t>10</a:t>
            </a:fld>
            <a:endParaRPr lang="en-US"/>
          </a:p>
        </p:txBody>
      </p:sp>
    </p:spTree>
    <p:extLst>
      <p:ext uri="{BB962C8B-B14F-4D97-AF65-F5344CB8AC3E}">
        <p14:creationId xmlns:p14="http://schemas.microsoft.com/office/powerpoint/2010/main" val="564848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B61BEF0D-F0BB-DE4B-95CE-6DB70DBA9567}" type="datetimeFigureOut">
              <a:rPr lang="en-US" smtClean="0"/>
              <a:pPr/>
              <a:t>11/30/24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03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8630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B61BEF0D-F0BB-DE4B-95CE-6DB70DBA9567}" type="datetimeFigureOut">
              <a:rPr lang="en-US" smtClean="0"/>
              <a:pPr/>
              <a:t>11/30/24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959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07576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B61BEF0D-F0BB-DE4B-95CE-6DB70DBA9567}" type="datetimeFigureOut">
              <a:rPr lang="en-US" smtClean="0"/>
              <a:pPr/>
              <a:t>11/30/24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1913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B61BEF0D-F0BB-DE4B-95CE-6DB70DBA9567}" type="datetimeFigureOut">
              <a:rPr lang="en-US" smtClean="0"/>
              <a:pPr/>
              <a:t>11/30/24</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8251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B61BEF0D-F0BB-DE4B-95CE-6DB70DBA9567}" type="datetimeFigureOut">
              <a:rPr lang="en-US" smtClean="0"/>
              <a:pPr/>
              <a:t>11/30/24</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00822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005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B61BEF0D-F0BB-DE4B-95CE-6DB70DBA9567}" type="datetimeFigureOut">
              <a:rPr lang="en-US" smtClean="0"/>
              <a:pPr/>
              <a:t>11/30/24</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84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58981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B61BEF0D-F0BB-DE4B-95CE-6DB70DBA9567}" type="datetimeFigureOut">
              <a:rPr lang="en-US" smtClean="0"/>
              <a:pPr/>
              <a:t>11/30/24</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7347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B61BEF0D-F0BB-DE4B-95CE-6DB70DBA9567}" type="datetimeFigureOut">
              <a:rPr lang="en-US" smtClean="0"/>
              <a:pPr/>
              <a:t>11/30/24</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0414624"/>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5.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hyperlink" Target="https://doi.org/10.1007/s41999-021-00479-3" TargetMode="External"/><Relationship Id="rId13" Type="http://schemas.openxmlformats.org/officeDocument/2006/relationships/hyperlink" Target="https://doi.org/10.1002/sres.2588" TargetMode="External"/><Relationship Id="rId3" Type="http://schemas.openxmlformats.org/officeDocument/2006/relationships/slideLayout" Target="../slideLayouts/slideLayout2.xml"/><Relationship Id="rId7" Type="http://schemas.openxmlformats.org/officeDocument/2006/relationships/hyperlink" Target="https://www.science.org/content/page/where-search-funding" TargetMode="External"/><Relationship Id="rId12" Type="http://schemas.openxmlformats.org/officeDocument/2006/relationships/hyperlink" Target="https://www.nia.nih.gov/news/dangers-polypharmacy-and-case-deprescribing-older-adults" TargetMode="External"/><Relationship Id="rId17" Type="http://schemas.openxmlformats.org/officeDocument/2006/relationships/image" Target="../media/image1.png"/><Relationship Id="rId2" Type="http://schemas.openxmlformats.org/officeDocument/2006/relationships/audio" Target="../media/media14.m4a"/><Relationship Id="rId16" Type="http://schemas.openxmlformats.org/officeDocument/2006/relationships/hyperlink" Target="https://apps.who.int/iris/bitstream/handle/10665/325454/WHO-UHC-SDS-2019.11-eng.pdf?ua=1" TargetMode="External"/><Relationship Id="rId1" Type="http://schemas.microsoft.com/office/2007/relationships/media" Target="../media/media14.m4a"/><Relationship Id="rId6" Type="http://schemas.openxmlformats.org/officeDocument/2006/relationships/hyperlink" Target="https://doi.org/10.3389/fragi.2024.1522451" TargetMode="External"/><Relationship Id="rId11" Type="http://schemas.openxmlformats.org/officeDocument/2006/relationships/hyperlink" Target="https://bmcmedinformdecismak.biomedcentral.com/articles/10.1186/s12911-021-01583-x" TargetMode="External"/><Relationship Id="rId5" Type="http://schemas.openxmlformats.org/officeDocument/2006/relationships/hyperlink" Target="https://doi.org/10.1371/journal.pone.0267593" TargetMode="External"/><Relationship Id="rId15" Type="http://schemas.openxmlformats.org/officeDocument/2006/relationships/hyperlink" Target="https://doi.org/10.2196/48476" TargetMode="External"/><Relationship Id="rId10" Type="http://schemas.openxmlformats.org/officeDocument/2006/relationships/hyperlink" Target="https://doi.org/10.1136/bmj.m1822" TargetMode="External"/><Relationship Id="rId4" Type="http://schemas.openxmlformats.org/officeDocument/2006/relationships/image" Target="../media/image16.jpeg"/><Relationship Id="rId9" Type="http://schemas.openxmlformats.org/officeDocument/2006/relationships/hyperlink" Target="https://healthesystems.com/rxi-articles/polypharmacy-how-many-drugs-is-too-many/" TargetMode="External"/><Relationship Id="rId14" Type="http://schemas.openxmlformats.org/officeDocument/2006/relationships/hyperlink" Target="https://www.un.org/en/development/desa/population/publications/pdf/ageing/WorldPopulationAgeing2019-Report.pd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4.wdp"/><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91A9185-A7D5-460B-98BC-0BF2EBD3E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8AFC1764-6516-4F77-BF30-B8ADB3C9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FCAFF9F9-F806-47EC-BCAC-9921E719F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 name="Freeform 7">
              <a:extLst>
                <a:ext uri="{FF2B5EF4-FFF2-40B4-BE49-F238E27FC236}">
                  <a16:creationId xmlns:a16="http://schemas.microsoft.com/office/drawing/2014/main" id="{09D92491-36BD-4861-BA54-DD88E6089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8">
              <a:extLst>
                <a:ext uri="{FF2B5EF4-FFF2-40B4-BE49-F238E27FC236}">
                  <a16:creationId xmlns:a16="http://schemas.microsoft.com/office/drawing/2014/main" id="{23740E15-AB86-4E5C-A137-07E0DDC03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9">
              <a:extLst>
                <a:ext uri="{FF2B5EF4-FFF2-40B4-BE49-F238E27FC236}">
                  <a16:creationId xmlns:a16="http://schemas.microsoft.com/office/drawing/2014/main" id="{BE097852-1F54-4EF0-A1BE-561272FC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0">
              <a:extLst>
                <a:ext uri="{FF2B5EF4-FFF2-40B4-BE49-F238E27FC236}">
                  <a16:creationId xmlns:a16="http://schemas.microsoft.com/office/drawing/2014/main" id="{5C2DF1F9-21CC-430E-84C8-356C73C6F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1">
              <a:extLst>
                <a:ext uri="{FF2B5EF4-FFF2-40B4-BE49-F238E27FC236}">
                  <a16:creationId xmlns:a16="http://schemas.microsoft.com/office/drawing/2014/main" id="{7F11B45B-3EDE-4B6A-903B-0AE6E9DD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2">
              <a:extLst>
                <a:ext uri="{FF2B5EF4-FFF2-40B4-BE49-F238E27FC236}">
                  <a16:creationId xmlns:a16="http://schemas.microsoft.com/office/drawing/2014/main" id="{F77FDDC5-477E-420D-B98F-42ABA2477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3">
              <a:extLst>
                <a:ext uri="{FF2B5EF4-FFF2-40B4-BE49-F238E27FC236}">
                  <a16:creationId xmlns:a16="http://schemas.microsoft.com/office/drawing/2014/main" id="{A92C0474-B573-45C5-84C5-194CE1715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4">
              <a:extLst>
                <a:ext uri="{FF2B5EF4-FFF2-40B4-BE49-F238E27FC236}">
                  <a16:creationId xmlns:a16="http://schemas.microsoft.com/office/drawing/2014/main" id="{2FBC62F8-64D0-4025-99AE-A04E291D9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5">
              <a:extLst>
                <a:ext uri="{FF2B5EF4-FFF2-40B4-BE49-F238E27FC236}">
                  <a16:creationId xmlns:a16="http://schemas.microsoft.com/office/drawing/2014/main" id="{7632F945-80B5-4575-A538-29495BF8F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6">
              <a:extLst>
                <a:ext uri="{FF2B5EF4-FFF2-40B4-BE49-F238E27FC236}">
                  <a16:creationId xmlns:a16="http://schemas.microsoft.com/office/drawing/2014/main" id="{5562CC17-43D4-4E57-AE08-83952EE5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7">
              <a:extLst>
                <a:ext uri="{FF2B5EF4-FFF2-40B4-BE49-F238E27FC236}">
                  <a16:creationId xmlns:a16="http://schemas.microsoft.com/office/drawing/2014/main" id="{E1D78CFE-04CA-4101-AFCF-196940B2D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8">
              <a:extLst>
                <a:ext uri="{FF2B5EF4-FFF2-40B4-BE49-F238E27FC236}">
                  <a16:creationId xmlns:a16="http://schemas.microsoft.com/office/drawing/2014/main" id="{41F2A149-A64E-4690-B049-18C156A8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9">
              <a:extLst>
                <a:ext uri="{FF2B5EF4-FFF2-40B4-BE49-F238E27FC236}">
                  <a16:creationId xmlns:a16="http://schemas.microsoft.com/office/drawing/2014/main" id="{D9313C72-D62D-4416-A6AE-7EB7D6B54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0">
              <a:extLst>
                <a:ext uri="{FF2B5EF4-FFF2-40B4-BE49-F238E27FC236}">
                  <a16:creationId xmlns:a16="http://schemas.microsoft.com/office/drawing/2014/main" id="{77B03BEA-76E5-4ECB-B9BB-D89D27509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1">
              <a:extLst>
                <a:ext uri="{FF2B5EF4-FFF2-40B4-BE49-F238E27FC236}">
                  <a16:creationId xmlns:a16="http://schemas.microsoft.com/office/drawing/2014/main" id="{6AF6BECE-416D-4C3A-AD6F-68B08F3CA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2">
              <a:extLst>
                <a:ext uri="{FF2B5EF4-FFF2-40B4-BE49-F238E27FC236}">
                  <a16:creationId xmlns:a16="http://schemas.microsoft.com/office/drawing/2014/main" id="{B9197E2A-A098-480D-A2A6-3F3B889ED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3">
              <a:extLst>
                <a:ext uri="{FF2B5EF4-FFF2-40B4-BE49-F238E27FC236}">
                  <a16:creationId xmlns:a16="http://schemas.microsoft.com/office/drawing/2014/main" id="{5A493EDB-6C9E-483F-86A6-0F473E590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 name="Title 1">
            <a:extLst>
              <a:ext uri="{FF2B5EF4-FFF2-40B4-BE49-F238E27FC236}">
                <a16:creationId xmlns:a16="http://schemas.microsoft.com/office/drawing/2014/main" id="{531162A5-1445-D8F6-CCAE-FEF8FB21CDCE}"/>
              </a:ext>
            </a:extLst>
          </p:cNvPr>
          <p:cNvSpPr>
            <a:spLocks noGrp="1"/>
          </p:cNvSpPr>
          <p:nvPr>
            <p:ph type="ctrTitle"/>
          </p:nvPr>
        </p:nvSpPr>
        <p:spPr>
          <a:xfrm>
            <a:off x="2037374" y="1263404"/>
            <a:ext cx="8247189" cy="3115075"/>
          </a:xfrm>
        </p:spPr>
        <p:txBody>
          <a:bodyPr>
            <a:normAutofit/>
          </a:bodyPr>
          <a:lstStyle/>
          <a:p>
            <a:pPr algn="l"/>
            <a:r>
              <a:rPr lang="en-US" sz="5600" dirty="0">
                <a:solidFill>
                  <a:schemeClr val="accent1"/>
                </a:solidFill>
              </a:rPr>
              <a:t>Preventing Polypharmacy in Older Adults through Artificial Intelligence</a:t>
            </a:r>
          </a:p>
        </p:txBody>
      </p:sp>
      <p:sp>
        <p:nvSpPr>
          <p:cNvPr id="3" name="Subtitle 2">
            <a:extLst>
              <a:ext uri="{FF2B5EF4-FFF2-40B4-BE49-F238E27FC236}">
                <a16:creationId xmlns:a16="http://schemas.microsoft.com/office/drawing/2014/main" id="{5BD70E23-7100-7DFC-6200-8B619B02F71C}"/>
              </a:ext>
            </a:extLst>
          </p:cNvPr>
          <p:cNvSpPr>
            <a:spLocks noGrp="1"/>
          </p:cNvSpPr>
          <p:nvPr>
            <p:ph type="subTitle" idx="1"/>
          </p:nvPr>
        </p:nvSpPr>
        <p:spPr>
          <a:xfrm>
            <a:off x="2037374" y="4560432"/>
            <a:ext cx="8300202" cy="1228171"/>
          </a:xfrm>
        </p:spPr>
        <p:txBody>
          <a:bodyPr>
            <a:normAutofit fontScale="92500" lnSpcReduction="10000"/>
          </a:bodyPr>
          <a:lstStyle/>
          <a:p>
            <a:pPr algn="l"/>
            <a:r>
              <a:rPr lang="en-US" sz="2400" dirty="0">
                <a:solidFill>
                  <a:schemeClr val="tx1"/>
                </a:solidFill>
              </a:rPr>
              <a:t>Eunice Acheampong </a:t>
            </a:r>
          </a:p>
          <a:p>
            <a:pPr algn="l"/>
            <a:r>
              <a:rPr lang="en-US" sz="2400" dirty="0">
                <a:solidFill>
                  <a:schemeClr val="tx1"/>
                </a:solidFill>
              </a:rPr>
              <a:t>Georgia Southwestern State University</a:t>
            </a:r>
          </a:p>
          <a:p>
            <a:pPr algn="l"/>
            <a:r>
              <a:rPr lang="en-US" sz="2400" dirty="0">
                <a:solidFill>
                  <a:schemeClr val="tx1"/>
                </a:solidFill>
              </a:rPr>
              <a:t>Research Proposal</a:t>
            </a:r>
          </a:p>
        </p:txBody>
      </p:sp>
      <p:sp>
        <p:nvSpPr>
          <p:cNvPr id="31" name="Isosceles Triangle 30">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90253" y="3276595"/>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34" name="Audio 33">
            <a:extLst>
              <a:ext uri="{FF2B5EF4-FFF2-40B4-BE49-F238E27FC236}">
                <a16:creationId xmlns:a16="http://schemas.microsoft.com/office/drawing/2014/main" id="{AD6ED892-094C-B4BE-5950-22BCB1E1B8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7844" y="5788603"/>
            <a:ext cx="812800" cy="812800"/>
          </a:xfrm>
          <a:prstGeom prst="rect">
            <a:avLst/>
          </a:prstGeom>
        </p:spPr>
      </p:pic>
    </p:spTree>
    <p:extLst>
      <p:ext uri="{BB962C8B-B14F-4D97-AF65-F5344CB8AC3E}">
        <p14:creationId xmlns:p14="http://schemas.microsoft.com/office/powerpoint/2010/main" val="41033546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Tm="44730">
        <p15:prstTrans prst="curtains"/>
      </p:transition>
    </mc:Choice>
    <mc:Fallback>
      <p:transition spd="slow" advTm="447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p:stCondLst>
                                    <p:cond delay="1000"/>
                                  </p:stCondLst>
                                  <p:iterate type="wd">
                                    <p:tmPct val="15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iterate type="wd">
                                    <p:tmPct val="15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000"/>
                                  </p:stCondLst>
                                  <p:iterate type="wd">
                                    <p:tmPct val="15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4"/>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6" name="Rectangle 1095">
            <a:extLst>
              <a:ext uri="{FF2B5EF4-FFF2-40B4-BE49-F238E27FC236}">
                <a16:creationId xmlns:a16="http://schemas.microsoft.com/office/drawing/2014/main" id="{EDFF257A-042C-46B5-80D1-3E8CFD334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8" name="Group 1097">
            <a:extLst>
              <a:ext uri="{FF2B5EF4-FFF2-40B4-BE49-F238E27FC236}">
                <a16:creationId xmlns:a16="http://schemas.microsoft.com/office/drawing/2014/main" id="{E2836BD6-A1CD-4253-813F-3EDA642A7A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99" name="Freeform 5">
              <a:extLst>
                <a:ext uri="{FF2B5EF4-FFF2-40B4-BE49-F238E27FC236}">
                  <a16:creationId xmlns:a16="http://schemas.microsoft.com/office/drawing/2014/main" id="{63EE4AB3-C905-497E-988B-4D7394894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0" name="Freeform 6">
              <a:extLst>
                <a:ext uri="{FF2B5EF4-FFF2-40B4-BE49-F238E27FC236}">
                  <a16:creationId xmlns:a16="http://schemas.microsoft.com/office/drawing/2014/main" id="{774DC5FF-D912-4C9F-811A-337208A3B4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1" name="Freeform 7">
              <a:extLst>
                <a:ext uri="{FF2B5EF4-FFF2-40B4-BE49-F238E27FC236}">
                  <a16:creationId xmlns:a16="http://schemas.microsoft.com/office/drawing/2014/main" id="{E04E6A71-624A-4806-A53E-87BC73A85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2" name="Freeform 8">
              <a:extLst>
                <a:ext uri="{FF2B5EF4-FFF2-40B4-BE49-F238E27FC236}">
                  <a16:creationId xmlns:a16="http://schemas.microsoft.com/office/drawing/2014/main" id="{E1871C83-254F-49CD-8EA7-8CB7089B80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3" name="Freeform 9">
              <a:extLst>
                <a:ext uri="{FF2B5EF4-FFF2-40B4-BE49-F238E27FC236}">
                  <a16:creationId xmlns:a16="http://schemas.microsoft.com/office/drawing/2014/main" id="{427141DF-5457-4673-B816-C6C5C72AE9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4" name="Freeform 10">
              <a:extLst>
                <a:ext uri="{FF2B5EF4-FFF2-40B4-BE49-F238E27FC236}">
                  <a16:creationId xmlns:a16="http://schemas.microsoft.com/office/drawing/2014/main" id="{BC9A176E-C84F-4816-97D4-426B396FC0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5" name="Freeform 11">
              <a:extLst>
                <a:ext uri="{FF2B5EF4-FFF2-40B4-BE49-F238E27FC236}">
                  <a16:creationId xmlns:a16="http://schemas.microsoft.com/office/drawing/2014/main" id="{981B905A-332A-49BC-9456-7D0337D9BD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6" name="Freeform 12">
              <a:extLst>
                <a:ext uri="{FF2B5EF4-FFF2-40B4-BE49-F238E27FC236}">
                  <a16:creationId xmlns:a16="http://schemas.microsoft.com/office/drawing/2014/main" id="{2EBD9769-DFB9-4970-91FF-137E685AF6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7" name="Freeform 13">
              <a:extLst>
                <a:ext uri="{FF2B5EF4-FFF2-40B4-BE49-F238E27FC236}">
                  <a16:creationId xmlns:a16="http://schemas.microsoft.com/office/drawing/2014/main" id="{21DCB916-2D3C-46BC-9A95-EFC166D96C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8" name="Freeform 14">
              <a:extLst>
                <a:ext uri="{FF2B5EF4-FFF2-40B4-BE49-F238E27FC236}">
                  <a16:creationId xmlns:a16="http://schemas.microsoft.com/office/drawing/2014/main" id="{189DAD37-FFF7-49FA-8FBB-D20A992D48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9" name="Freeform 15">
              <a:extLst>
                <a:ext uri="{FF2B5EF4-FFF2-40B4-BE49-F238E27FC236}">
                  <a16:creationId xmlns:a16="http://schemas.microsoft.com/office/drawing/2014/main" id="{D148A64A-D598-4309-BCA9-F67ADE72CB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0" name="Freeform 16">
              <a:extLst>
                <a:ext uri="{FF2B5EF4-FFF2-40B4-BE49-F238E27FC236}">
                  <a16:creationId xmlns:a16="http://schemas.microsoft.com/office/drawing/2014/main" id="{38A95D77-7745-4551-BBD5-3515A074D3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1" name="Freeform 17">
              <a:extLst>
                <a:ext uri="{FF2B5EF4-FFF2-40B4-BE49-F238E27FC236}">
                  <a16:creationId xmlns:a16="http://schemas.microsoft.com/office/drawing/2014/main" id="{A2C20B7F-80D6-4D48-BB2A-9AEC854948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2" name="Freeform 18">
              <a:extLst>
                <a:ext uri="{FF2B5EF4-FFF2-40B4-BE49-F238E27FC236}">
                  <a16:creationId xmlns:a16="http://schemas.microsoft.com/office/drawing/2014/main" id="{55589882-0BB8-42B0-B42F-32A75B1918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3" name="Freeform 19">
              <a:extLst>
                <a:ext uri="{FF2B5EF4-FFF2-40B4-BE49-F238E27FC236}">
                  <a16:creationId xmlns:a16="http://schemas.microsoft.com/office/drawing/2014/main" id="{53673B9F-5864-445E-82E7-0A8324FA8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4" name="Freeform 20">
              <a:extLst>
                <a:ext uri="{FF2B5EF4-FFF2-40B4-BE49-F238E27FC236}">
                  <a16:creationId xmlns:a16="http://schemas.microsoft.com/office/drawing/2014/main" id="{16FF3B3D-59FE-4AE1-AA54-14A691D6B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5" name="Freeform 21">
              <a:extLst>
                <a:ext uri="{FF2B5EF4-FFF2-40B4-BE49-F238E27FC236}">
                  <a16:creationId xmlns:a16="http://schemas.microsoft.com/office/drawing/2014/main" id="{901CA0F0-4962-4EC5-BA5B-3F0A967FC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6" name="Freeform 22">
              <a:extLst>
                <a:ext uri="{FF2B5EF4-FFF2-40B4-BE49-F238E27FC236}">
                  <a16:creationId xmlns:a16="http://schemas.microsoft.com/office/drawing/2014/main" id="{3DD02E26-C2AD-4062-85BD-28D172C9E7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7" name="Freeform 23">
              <a:extLst>
                <a:ext uri="{FF2B5EF4-FFF2-40B4-BE49-F238E27FC236}">
                  <a16:creationId xmlns:a16="http://schemas.microsoft.com/office/drawing/2014/main" id="{D7B60BD4-07C1-461F-B38E-B39EBACA3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8" name="Freeform 24">
              <a:extLst>
                <a:ext uri="{FF2B5EF4-FFF2-40B4-BE49-F238E27FC236}">
                  <a16:creationId xmlns:a16="http://schemas.microsoft.com/office/drawing/2014/main" id="{D81BB3F7-E4A5-4BD9-A70D-FDA6C91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9" name="Freeform 25">
              <a:extLst>
                <a:ext uri="{FF2B5EF4-FFF2-40B4-BE49-F238E27FC236}">
                  <a16:creationId xmlns:a16="http://schemas.microsoft.com/office/drawing/2014/main" id="{B93A80B5-32BA-48BB-941A-4FC64AC62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121" name="Rectangle 1120">
            <a:extLst>
              <a:ext uri="{FF2B5EF4-FFF2-40B4-BE49-F238E27FC236}">
                <a16:creationId xmlns:a16="http://schemas.microsoft.com/office/drawing/2014/main" id="{9C057A66-6E97-4BA5-B4B3-2690ACE3CE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3" name="Isosceles Triangle 22">
            <a:extLst>
              <a:ext uri="{FF2B5EF4-FFF2-40B4-BE49-F238E27FC236}">
                <a16:creationId xmlns:a16="http://schemas.microsoft.com/office/drawing/2014/main" id="{764884A8-16DD-467F-A648-70B32E20B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Rectangle 1124">
            <a:extLst>
              <a:ext uri="{FF2B5EF4-FFF2-40B4-BE49-F238E27FC236}">
                <a16:creationId xmlns:a16="http://schemas.microsoft.com/office/drawing/2014/main" id="{276681CD-6924-4550-926C-667FC2C6A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25B37E-2FCE-F452-77BE-CBBE350EE72A}"/>
              </a:ext>
            </a:extLst>
          </p:cNvPr>
          <p:cNvSpPr>
            <a:spLocks noGrp="1"/>
          </p:cNvSpPr>
          <p:nvPr>
            <p:ph type="title"/>
          </p:nvPr>
        </p:nvSpPr>
        <p:spPr>
          <a:xfrm>
            <a:off x="873978" y="1718735"/>
            <a:ext cx="5767566" cy="1072378"/>
          </a:xfrm>
        </p:spPr>
        <p:txBody>
          <a:bodyPr vert="horz" lIns="228600" tIns="228600" rIns="228600" bIns="0" rtlCol="0" anchor="ctr">
            <a:normAutofit/>
          </a:bodyPr>
          <a:lstStyle/>
          <a:p>
            <a:r>
              <a:rPr lang="en-US" sz="3600"/>
              <a:t>STATISTICAL ANALYSIS PLAN  </a:t>
            </a:r>
          </a:p>
        </p:txBody>
      </p:sp>
      <p:sp>
        <p:nvSpPr>
          <p:cNvPr id="10" name="Content Placeholder 9">
            <a:extLst>
              <a:ext uri="{FF2B5EF4-FFF2-40B4-BE49-F238E27FC236}">
                <a16:creationId xmlns:a16="http://schemas.microsoft.com/office/drawing/2014/main" id="{8915E528-A526-C88B-342F-2576B0350534}"/>
              </a:ext>
            </a:extLst>
          </p:cNvPr>
          <p:cNvSpPr>
            <a:spLocks noGrp="1"/>
          </p:cNvSpPr>
          <p:nvPr>
            <p:ph idx="1"/>
          </p:nvPr>
        </p:nvSpPr>
        <p:spPr>
          <a:xfrm>
            <a:off x="873102" y="2789239"/>
            <a:ext cx="5768442" cy="2683606"/>
          </a:xfrm>
        </p:spPr>
        <p:txBody>
          <a:bodyPr>
            <a:normAutofit/>
          </a:bodyPr>
          <a:lstStyle/>
          <a:p>
            <a:pPr>
              <a:buClr>
                <a:schemeClr val="bg1"/>
              </a:buClr>
              <a:buFont typeface="Wingdings" pitchFamily="2" charset="2"/>
              <a:buChar char="v"/>
            </a:pPr>
            <a:r>
              <a:rPr lang="en-US" sz="1600" dirty="0">
                <a:solidFill>
                  <a:schemeClr val="bg1"/>
                </a:solidFill>
              </a:rPr>
              <a:t>Comparison analysis t-test</a:t>
            </a:r>
          </a:p>
          <a:p>
            <a:pPr>
              <a:buClr>
                <a:schemeClr val="bg1"/>
              </a:buClr>
              <a:buFont typeface="Wingdings" pitchFamily="2" charset="2"/>
              <a:buChar char="v"/>
            </a:pPr>
            <a:r>
              <a:rPr lang="en-US" sz="1600" dirty="0">
                <a:solidFill>
                  <a:schemeClr val="bg1"/>
                </a:solidFill>
              </a:rPr>
              <a:t>Comparison of CDSS and AI</a:t>
            </a:r>
          </a:p>
          <a:p>
            <a:pPr>
              <a:buFont typeface="Wingdings" pitchFamily="2" charset="2"/>
              <a:buChar char="v"/>
            </a:pPr>
            <a:endParaRPr lang="en-US" sz="1600" dirty="0">
              <a:solidFill>
                <a:schemeClr val="bg1"/>
              </a:solidFill>
            </a:endParaRPr>
          </a:p>
          <a:p>
            <a:pPr marL="0" indent="0">
              <a:buNone/>
            </a:pPr>
            <a:endParaRPr lang="en-US" sz="1600" dirty="0">
              <a:solidFill>
                <a:srgbClr val="FFFFFE"/>
              </a:solidFill>
            </a:endParaRPr>
          </a:p>
        </p:txBody>
      </p:sp>
      <p:pic>
        <p:nvPicPr>
          <p:cNvPr id="1094" name="Picture 1093" descr="Graph">
            <a:extLst>
              <a:ext uri="{FF2B5EF4-FFF2-40B4-BE49-F238E27FC236}">
                <a16:creationId xmlns:a16="http://schemas.microsoft.com/office/drawing/2014/main" id="{3CE83557-C1B3-625A-90D4-FCC6111A9A85}"/>
              </a:ext>
            </a:extLst>
          </p:cNvPr>
          <p:cNvPicPr>
            <a:picLocks noChangeAspect="1"/>
          </p:cNvPicPr>
          <p:nvPr/>
        </p:nvPicPr>
        <p:blipFill>
          <a:blip r:embed="rId5"/>
          <a:srcRect l="23216" r="34481"/>
          <a:stretch/>
        </p:blipFill>
        <p:spPr>
          <a:xfrm>
            <a:off x="7549862" y="227"/>
            <a:ext cx="4641833" cy="6858000"/>
          </a:xfrm>
          <a:prstGeom prst="rect">
            <a:avLst/>
          </a:prstGeom>
        </p:spPr>
      </p:pic>
      <p:pic>
        <p:nvPicPr>
          <p:cNvPr id="20" name="Audio 19">
            <a:extLst>
              <a:ext uri="{FF2B5EF4-FFF2-40B4-BE49-F238E27FC236}">
                <a16:creationId xmlns:a16="http://schemas.microsoft.com/office/drawing/2014/main" id="{33726620-1F53-0DEA-D007-0A627FAD2E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2504" y="5904708"/>
            <a:ext cx="812800" cy="812800"/>
          </a:xfrm>
          <a:prstGeom prst="rect">
            <a:avLst/>
          </a:prstGeom>
        </p:spPr>
      </p:pic>
    </p:spTree>
    <p:extLst>
      <p:ext uri="{BB962C8B-B14F-4D97-AF65-F5344CB8AC3E}">
        <p14:creationId xmlns:p14="http://schemas.microsoft.com/office/powerpoint/2010/main" val="27729474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52118">
        <p15:prstTrans prst="drape"/>
      </p:transition>
    </mc:Choice>
    <mc:Fallback>
      <p:transition spd="slow" advTm="521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7F29-0FB1-FA77-94AD-1A4A9C92B5B8}"/>
              </a:ext>
            </a:extLst>
          </p:cNvPr>
          <p:cNvSpPr>
            <a:spLocks noGrp="1"/>
          </p:cNvSpPr>
          <p:nvPr>
            <p:ph type="title"/>
          </p:nvPr>
        </p:nvSpPr>
        <p:spPr/>
        <p:txBody>
          <a:bodyPr vert="horz" lIns="228600" tIns="228600" rIns="228600" bIns="0" rtlCol="0" anchor="b">
            <a:normAutofit/>
          </a:bodyPr>
          <a:lstStyle/>
          <a:p>
            <a:pPr>
              <a:lnSpc>
                <a:spcPct val="80000"/>
              </a:lnSpc>
            </a:pPr>
            <a:r>
              <a:rPr lang="en-US" sz="5400" dirty="0"/>
              <a:t>FUNDING STRATEGIES</a:t>
            </a:r>
          </a:p>
        </p:txBody>
      </p:sp>
      <p:pic>
        <p:nvPicPr>
          <p:cNvPr id="4" name="Picture 3" descr="White bulbs with a yellow one standing out">
            <a:extLst>
              <a:ext uri="{FF2B5EF4-FFF2-40B4-BE49-F238E27FC236}">
                <a16:creationId xmlns:a16="http://schemas.microsoft.com/office/drawing/2014/main" id="{1213D414-1647-4D90-EE55-4E2F5C051EF7}"/>
              </a:ext>
            </a:extLst>
          </p:cNvPr>
          <p:cNvPicPr>
            <a:picLocks noChangeAspect="1"/>
          </p:cNvPicPr>
          <p:nvPr/>
        </p:nvPicPr>
        <p:blipFill>
          <a:blip r:embed="rId5"/>
          <a:srcRect l="17175" r="17174" b="-2"/>
          <a:stretch/>
        </p:blipFill>
        <p:spPr>
          <a:xfrm>
            <a:off x="5616861" y="-244097"/>
            <a:ext cx="6745028" cy="6858000"/>
          </a:xfrm>
          <a:prstGeom prst="rect">
            <a:avLst/>
          </a:prstGeom>
          <a:ln w="9525">
            <a:noFill/>
          </a:ln>
          <a:effectLst>
            <a:glow>
              <a:schemeClr val="accent1">
                <a:alpha val="0"/>
              </a:schemeClr>
            </a:glow>
            <a:reflection stA="45000" endPos="65000" dir="5400000" sy="-100000" algn="bl" rotWithShape="0"/>
            <a:softEdge rad="1270000"/>
          </a:effectLst>
        </p:spPr>
      </p:pic>
      <p:sp>
        <p:nvSpPr>
          <p:cNvPr id="62" name="Content Placeholder 61">
            <a:extLst>
              <a:ext uri="{FF2B5EF4-FFF2-40B4-BE49-F238E27FC236}">
                <a16:creationId xmlns:a16="http://schemas.microsoft.com/office/drawing/2014/main" id="{4BB738FC-A239-160F-53D9-5E0213D06FF0}"/>
              </a:ext>
            </a:extLst>
          </p:cNvPr>
          <p:cNvSpPr>
            <a:spLocks noGrp="1"/>
          </p:cNvSpPr>
          <p:nvPr>
            <p:ph sz="half" idx="1"/>
          </p:nvPr>
        </p:nvSpPr>
        <p:spPr>
          <a:xfrm>
            <a:off x="4913100" y="1640452"/>
            <a:ext cx="6269591" cy="2382651"/>
          </a:xfrm>
        </p:spPr>
        <p:txBody>
          <a:bodyPr/>
          <a:lstStyle/>
          <a:p>
            <a:pPr>
              <a:buFont typeface="Wingdings" pitchFamily="2" charset="2"/>
              <a:buChar char="v"/>
            </a:pPr>
            <a:r>
              <a:rPr lang="en-US" dirty="0">
                <a:solidFill>
                  <a:srgbClr val="FF0000"/>
                </a:solidFill>
              </a:rPr>
              <a:t>Costs Involved</a:t>
            </a:r>
          </a:p>
          <a:p>
            <a:pPr lvl="1">
              <a:buFont typeface="Wingdings" pitchFamily="2" charset="2"/>
              <a:buChar char="v"/>
            </a:pPr>
            <a:r>
              <a:rPr lang="en-US" dirty="0">
                <a:solidFill>
                  <a:srgbClr val="FF0000"/>
                </a:solidFill>
              </a:rPr>
              <a:t>Personnel</a:t>
            </a:r>
          </a:p>
          <a:p>
            <a:pPr lvl="1">
              <a:buFont typeface="Wingdings" pitchFamily="2" charset="2"/>
              <a:buChar char="v"/>
            </a:pPr>
            <a:r>
              <a:rPr lang="en-US" dirty="0">
                <a:solidFill>
                  <a:srgbClr val="FF0000"/>
                </a:solidFill>
              </a:rPr>
              <a:t>Technology</a:t>
            </a:r>
          </a:p>
          <a:p>
            <a:pPr lvl="1">
              <a:buFont typeface="Wingdings" pitchFamily="2" charset="2"/>
              <a:buChar char="v"/>
            </a:pPr>
            <a:r>
              <a:rPr lang="en-US" dirty="0">
                <a:solidFill>
                  <a:srgbClr val="FF0000"/>
                </a:solidFill>
              </a:rPr>
              <a:t>Participant and recruitment</a:t>
            </a:r>
          </a:p>
          <a:p>
            <a:pPr lvl="1">
              <a:buFont typeface="Wingdings" pitchFamily="2" charset="2"/>
              <a:buChar char="v"/>
            </a:pPr>
            <a:r>
              <a:rPr lang="en-US" dirty="0">
                <a:solidFill>
                  <a:srgbClr val="FF0000"/>
                </a:solidFill>
              </a:rPr>
              <a:t>Ethical review</a:t>
            </a:r>
          </a:p>
          <a:p>
            <a:pPr lvl="1">
              <a:buFont typeface="Wingdings" pitchFamily="2" charset="2"/>
              <a:buChar char="v"/>
            </a:pPr>
            <a:r>
              <a:rPr lang="en-US" dirty="0">
                <a:solidFill>
                  <a:srgbClr val="FF0000"/>
                </a:solidFill>
              </a:rPr>
              <a:t>Regulatory compliance</a:t>
            </a:r>
          </a:p>
          <a:p>
            <a:pPr lvl="1">
              <a:buFont typeface="Wingdings" pitchFamily="2" charset="2"/>
              <a:buChar char="v"/>
            </a:pPr>
            <a:endParaRPr lang="en-US" dirty="0">
              <a:solidFill>
                <a:srgbClr val="FF0000"/>
              </a:solidFill>
            </a:endParaRPr>
          </a:p>
          <a:p>
            <a:pPr lvl="1">
              <a:buFont typeface="Wingdings" pitchFamily="2" charset="2"/>
              <a:buChar char="v"/>
            </a:pPr>
            <a:endParaRPr lang="en-US" dirty="0"/>
          </a:p>
          <a:p>
            <a:pPr lvl="1">
              <a:buFont typeface="Wingdings" pitchFamily="2" charset="2"/>
              <a:buChar char="v"/>
            </a:pPr>
            <a:endParaRPr lang="en-US" dirty="0"/>
          </a:p>
        </p:txBody>
      </p:sp>
      <p:sp>
        <p:nvSpPr>
          <p:cNvPr id="63" name="Content Placeholder 62">
            <a:extLst>
              <a:ext uri="{FF2B5EF4-FFF2-40B4-BE49-F238E27FC236}">
                <a16:creationId xmlns:a16="http://schemas.microsoft.com/office/drawing/2014/main" id="{664DC705-B5C0-CE3D-E11E-458C1D19EEE3}"/>
              </a:ext>
            </a:extLst>
          </p:cNvPr>
          <p:cNvSpPr>
            <a:spLocks noGrp="1"/>
          </p:cNvSpPr>
          <p:nvPr>
            <p:ph sz="half" idx="2"/>
          </p:nvPr>
        </p:nvSpPr>
        <p:spPr>
          <a:xfrm>
            <a:off x="5030978" y="4023103"/>
            <a:ext cx="6272022" cy="2383586"/>
          </a:xfrm>
        </p:spPr>
        <p:txBody>
          <a:bodyPr/>
          <a:lstStyle/>
          <a:p>
            <a:pPr>
              <a:buFont typeface="Wingdings" pitchFamily="2" charset="2"/>
              <a:buChar char="v"/>
            </a:pPr>
            <a:r>
              <a:rPr lang="en-US" dirty="0">
                <a:solidFill>
                  <a:srgbClr val="FF0000"/>
                </a:solidFill>
              </a:rPr>
              <a:t>Sources</a:t>
            </a:r>
          </a:p>
          <a:p>
            <a:pPr lvl="1">
              <a:buFont typeface="Wingdings" pitchFamily="2" charset="2"/>
              <a:buChar char="v"/>
            </a:pPr>
            <a:r>
              <a:rPr lang="en-US" dirty="0">
                <a:solidFill>
                  <a:srgbClr val="FF0000"/>
                </a:solidFill>
              </a:rPr>
              <a:t>National Institute of Health  (NIH) &amp; National Institute of Aging (NIA)</a:t>
            </a:r>
          </a:p>
          <a:p>
            <a:pPr lvl="1">
              <a:buFont typeface="Wingdings" pitchFamily="2" charset="2"/>
              <a:buChar char="v"/>
            </a:pPr>
            <a:r>
              <a:rPr lang="en-US" dirty="0">
                <a:solidFill>
                  <a:srgbClr val="FF0000"/>
                </a:solidFill>
              </a:rPr>
              <a:t>Agency for Healthcare Research and Quality (AHRQ)</a:t>
            </a:r>
          </a:p>
        </p:txBody>
      </p:sp>
      <p:pic>
        <p:nvPicPr>
          <p:cNvPr id="28" name="Audio 27">
            <a:extLst>
              <a:ext uri="{FF2B5EF4-FFF2-40B4-BE49-F238E27FC236}">
                <a16:creationId xmlns:a16="http://schemas.microsoft.com/office/drawing/2014/main" id="{8DA2EFE4-37D9-D523-0202-57484E7CCF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8734" y="5801103"/>
            <a:ext cx="812800" cy="812800"/>
          </a:xfrm>
          <a:prstGeom prst="rect">
            <a:avLst/>
          </a:prstGeom>
        </p:spPr>
      </p:pic>
    </p:spTree>
    <p:extLst>
      <p:ext uri="{BB962C8B-B14F-4D97-AF65-F5344CB8AC3E}">
        <p14:creationId xmlns:p14="http://schemas.microsoft.com/office/powerpoint/2010/main" val="2797931714"/>
      </p:ext>
    </p:extLst>
  </p:cSld>
  <p:clrMapOvr>
    <a:masterClrMapping/>
  </p:clrMapOvr>
  <p:transition spd="slow" advTm="4251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8"/>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riting an appointment on a paper agenda">
            <a:extLst>
              <a:ext uri="{FF2B5EF4-FFF2-40B4-BE49-F238E27FC236}">
                <a16:creationId xmlns:a16="http://schemas.microsoft.com/office/drawing/2014/main" id="{BD3ED6E8-34EF-5A0C-73AD-2A619F29F3B7}"/>
              </a:ext>
            </a:extLst>
          </p:cNvPr>
          <p:cNvPicPr>
            <a:picLocks noChangeAspect="1"/>
          </p:cNvPicPr>
          <p:nvPr/>
        </p:nvPicPr>
        <p:blipFill>
          <a:blip r:embed="rId5"/>
          <a:srcRect r="40586" b="-2"/>
          <a:stretch/>
        </p:blipFill>
        <p:spPr>
          <a:xfrm>
            <a:off x="4752318" y="-914400"/>
            <a:ext cx="6104147" cy="7772400"/>
          </a:xfrm>
          <a:prstGeom prst="rect">
            <a:avLst/>
          </a:prstGeom>
          <a:ln w="9525">
            <a:noFill/>
          </a:ln>
          <a:effectLst>
            <a:softEdge rad="1270000"/>
          </a:effectLst>
        </p:spPr>
      </p:pic>
      <p:sp>
        <p:nvSpPr>
          <p:cNvPr id="2" name="Title 1">
            <a:extLst>
              <a:ext uri="{FF2B5EF4-FFF2-40B4-BE49-F238E27FC236}">
                <a16:creationId xmlns:a16="http://schemas.microsoft.com/office/drawing/2014/main" id="{2FD8E22D-EA2E-6BF7-8621-B2F4B4E21923}"/>
              </a:ext>
            </a:extLst>
          </p:cNvPr>
          <p:cNvSpPr>
            <a:spLocks noGrp="1"/>
          </p:cNvSpPr>
          <p:nvPr>
            <p:ph type="title"/>
          </p:nvPr>
        </p:nvSpPr>
        <p:spPr/>
        <p:txBody>
          <a:bodyPr vert="horz" lIns="228600" tIns="228600" rIns="228600" bIns="0" rtlCol="0" anchor="b">
            <a:normAutofit/>
          </a:bodyPr>
          <a:lstStyle/>
          <a:p>
            <a:pPr>
              <a:lnSpc>
                <a:spcPct val="80000"/>
              </a:lnSpc>
            </a:pPr>
            <a:r>
              <a:rPr lang="en-US" sz="5400"/>
              <a:t>SUMMARY </a:t>
            </a:r>
          </a:p>
        </p:txBody>
      </p:sp>
      <p:sp>
        <p:nvSpPr>
          <p:cNvPr id="4" name="Content Placeholder 3">
            <a:extLst>
              <a:ext uri="{FF2B5EF4-FFF2-40B4-BE49-F238E27FC236}">
                <a16:creationId xmlns:a16="http://schemas.microsoft.com/office/drawing/2014/main" id="{4300C772-714F-54DD-5066-1B1A90783A94}"/>
              </a:ext>
            </a:extLst>
          </p:cNvPr>
          <p:cNvSpPr>
            <a:spLocks noGrp="1"/>
          </p:cNvSpPr>
          <p:nvPr>
            <p:ph idx="1"/>
          </p:nvPr>
        </p:nvSpPr>
        <p:spPr>
          <a:xfrm>
            <a:off x="4752318" y="644577"/>
            <a:ext cx="6104147" cy="5471410"/>
          </a:xfrm>
        </p:spPr>
        <p:txBody>
          <a:bodyPr/>
          <a:lstStyle/>
          <a:p>
            <a:pPr>
              <a:buFont typeface="Wingdings" pitchFamily="2" charset="2"/>
              <a:buChar char="v"/>
            </a:pPr>
            <a:r>
              <a:rPr lang="en-US" dirty="0">
                <a:solidFill>
                  <a:srgbClr val="FF0000"/>
                </a:solidFill>
              </a:rPr>
              <a:t>Polypharmacy is a critical problem in the geriatric population</a:t>
            </a:r>
          </a:p>
          <a:p>
            <a:pPr>
              <a:buFont typeface="Wingdings" pitchFamily="2" charset="2"/>
              <a:buChar char="v"/>
            </a:pPr>
            <a:r>
              <a:rPr lang="en-US" dirty="0">
                <a:solidFill>
                  <a:srgbClr val="FF0000"/>
                </a:solidFill>
              </a:rPr>
              <a:t>AI versus  CDSS  comparative effects to reduce polypharmacy and fatal adverse drug effects.</a:t>
            </a:r>
          </a:p>
          <a:p>
            <a:pPr>
              <a:buFont typeface="Wingdings" pitchFamily="2" charset="2"/>
              <a:buChar char="v"/>
            </a:pPr>
            <a:r>
              <a:rPr lang="en-US" dirty="0">
                <a:solidFill>
                  <a:srgbClr val="FF0000"/>
                </a:solidFill>
              </a:rPr>
              <a:t>Integration of AI into standard CDSS for better medication adherence</a:t>
            </a:r>
          </a:p>
          <a:p>
            <a:pPr>
              <a:buFont typeface="Wingdings" pitchFamily="2" charset="2"/>
              <a:buChar char="v"/>
            </a:pPr>
            <a:r>
              <a:rPr lang="en-US" dirty="0">
                <a:solidFill>
                  <a:srgbClr val="FF0000"/>
                </a:solidFill>
              </a:rPr>
              <a:t>Technology advancement in healthcare</a:t>
            </a:r>
          </a:p>
          <a:p>
            <a:pPr>
              <a:buFont typeface="Wingdings" pitchFamily="2" charset="2"/>
              <a:buChar char="v"/>
            </a:pPr>
            <a:endParaRPr lang="en-US" dirty="0"/>
          </a:p>
        </p:txBody>
      </p:sp>
      <p:pic>
        <p:nvPicPr>
          <p:cNvPr id="21" name="Audio 20">
            <a:extLst>
              <a:ext uri="{FF2B5EF4-FFF2-40B4-BE49-F238E27FC236}">
                <a16:creationId xmlns:a16="http://schemas.microsoft.com/office/drawing/2014/main" id="{CE6EEF72-50A2-E113-0A46-AC187EF05F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2735" y="6045200"/>
            <a:ext cx="812800" cy="812800"/>
          </a:xfrm>
          <a:prstGeom prst="rect">
            <a:avLst/>
          </a:prstGeom>
        </p:spPr>
      </p:pic>
    </p:spTree>
    <p:extLst>
      <p:ext uri="{BB962C8B-B14F-4D97-AF65-F5344CB8AC3E}">
        <p14:creationId xmlns:p14="http://schemas.microsoft.com/office/powerpoint/2010/main" val="1948875494"/>
      </p:ext>
    </p:extLst>
  </p:cSld>
  <p:clrMapOvr>
    <a:masterClrMapping/>
  </p:clrMapOvr>
  <mc:AlternateContent xmlns:mc="http://schemas.openxmlformats.org/markup-compatibility/2006">
    <mc:Choice xmlns:p14="http://schemas.microsoft.com/office/powerpoint/2010/main" Requires="p14">
      <p:transition spd="slow" p14:dur="1250" advTm="83216">
        <p14:switch dir="r"/>
      </p:transition>
    </mc:Choice>
    <mc:Fallback>
      <p:transition spd="slow" advTm="832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9A517D76-CE12-47A5-BD95-9A8F05070B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74" name="Freeform 5">
              <a:extLst>
                <a:ext uri="{FF2B5EF4-FFF2-40B4-BE49-F238E27FC236}">
                  <a16:creationId xmlns:a16="http://schemas.microsoft.com/office/drawing/2014/main" id="{A2F2F994-D93C-4552-B9AD-DA9E8C94B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 name="Freeform 6">
              <a:extLst>
                <a:ext uri="{FF2B5EF4-FFF2-40B4-BE49-F238E27FC236}">
                  <a16:creationId xmlns:a16="http://schemas.microsoft.com/office/drawing/2014/main" id="{502B8064-B713-4DB8-AC36-3E576B348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 name="Freeform 7">
              <a:extLst>
                <a:ext uri="{FF2B5EF4-FFF2-40B4-BE49-F238E27FC236}">
                  <a16:creationId xmlns:a16="http://schemas.microsoft.com/office/drawing/2014/main" id="{1D700A84-AE55-4EDE-A656-62806F504E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 name="Freeform 8">
              <a:extLst>
                <a:ext uri="{FF2B5EF4-FFF2-40B4-BE49-F238E27FC236}">
                  <a16:creationId xmlns:a16="http://schemas.microsoft.com/office/drawing/2014/main" id="{E04FC3D0-B839-4900-B5C8-86C794457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 name="Freeform 9">
              <a:extLst>
                <a:ext uri="{FF2B5EF4-FFF2-40B4-BE49-F238E27FC236}">
                  <a16:creationId xmlns:a16="http://schemas.microsoft.com/office/drawing/2014/main" id="{731A8D63-72B9-496F-BB43-DDD90FC7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 name="Freeform 10">
              <a:extLst>
                <a:ext uri="{FF2B5EF4-FFF2-40B4-BE49-F238E27FC236}">
                  <a16:creationId xmlns:a16="http://schemas.microsoft.com/office/drawing/2014/main" id="{5B167ED7-B36F-4DDE-B273-7A309BD0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 name="Freeform 11">
              <a:extLst>
                <a:ext uri="{FF2B5EF4-FFF2-40B4-BE49-F238E27FC236}">
                  <a16:creationId xmlns:a16="http://schemas.microsoft.com/office/drawing/2014/main" id="{1178D32B-E32A-4691-84EB-5FE693D3B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 name="Freeform 12">
              <a:extLst>
                <a:ext uri="{FF2B5EF4-FFF2-40B4-BE49-F238E27FC236}">
                  <a16:creationId xmlns:a16="http://schemas.microsoft.com/office/drawing/2014/main" id="{AB800FF0-63F8-4B30-96F4-E9601D02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 name="Freeform 13">
              <a:extLst>
                <a:ext uri="{FF2B5EF4-FFF2-40B4-BE49-F238E27FC236}">
                  <a16:creationId xmlns:a16="http://schemas.microsoft.com/office/drawing/2014/main" id="{A4616F81-02F6-4A18-949C-FB6CBA200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 name="Freeform 14">
              <a:extLst>
                <a:ext uri="{FF2B5EF4-FFF2-40B4-BE49-F238E27FC236}">
                  <a16:creationId xmlns:a16="http://schemas.microsoft.com/office/drawing/2014/main" id="{D31D2123-B363-42F3-8A04-43048C7BA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 name="Freeform 15">
              <a:extLst>
                <a:ext uri="{FF2B5EF4-FFF2-40B4-BE49-F238E27FC236}">
                  <a16:creationId xmlns:a16="http://schemas.microsoft.com/office/drawing/2014/main" id="{C60973D3-0B9D-465C-8FD3-266BBA49E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 name="Freeform 16">
              <a:extLst>
                <a:ext uri="{FF2B5EF4-FFF2-40B4-BE49-F238E27FC236}">
                  <a16:creationId xmlns:a16="http://schemas.microsoft.com/office/drawing/2014/main" id="{C6655AC3-A1D6-4A0B-861F-F94CB5F0D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 name="Freeform 17">
              <a:extLst>
                <a:ext uri="{FF2B5EF4-FFF2-40B4-BE49-F238E27FC236}">
                  <a16:creationId xmlns:a16="http://schemas.microsoft.com/office/drawing/2014/main" id="{E8850C4A-AFA5-499E-8E1C-176A59C88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 name="Freeform 18">
              <a:extLst>
                <a:ext uri="{FF2B5EF4-FFF2-40B4-BE49-F238E27FC236}">
                  <a16:creationId xmlns:a16="http://schemas.microsoft.com/office/drawing/2014/main" id="{8C06F8D4-97B5-4836-AD19-2151421B0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8" name="Freeform 19">
              <a:extLst>
                <a:ext uri="{FF2B5EF4-FFF2-40B4-BE49-F238E27FC236}">
                  <a16:creationId xmlns:a16="http://schemas.microsoft.com/office/drawing/2014/main" id="{89A2942D-1C1B-4AFF-9818-DA7B73EA48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 name="Freeform 20">
              <a:extLst>
                <a:ext uri="{FF2B5EF4-FFF2-40B4-BE49-F238E27FC236}">
                  <a16:creationId xmlns:a16="http://schemas.microsoft.com/office/drawing/2014/main" id="{2B61C5D3-5852-403F-B4BA-A64B93312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0" name="Freeform 21">
              <a:extLst>
                <a:ext uri="{FF2B5EF4-FFF2-40B4-BE49-F238E27FC236}">
                  <a16:creationId xmlns:a16="http://schemas.microsoft.com/office/drawing/2014/main" id="{EF62A1A7-26C1-4804-93CB-A07F356CA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1" name="Freeform 22">
              <a:extLst>
                <a:ext uri="{FF2B5EF4-FFF2-40B4-BE49-F238E27FC236}">
                  <a16:creationId xmlns:a16="http://schemas.microsoft.com/office/drawing/2014/main" id="{490A1082-3E3A-4C61-9613-910BB024A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2" name="Freeform 23">
              <a:extLst>
                <a:ext uri="{FF2B5EF4-FFF2-40B4-BE49-F238E27FC236}">
                  <a16:creationId xmlns:a16="http://schemas.microsoft.com/office/drawing/2014/main" id="{5F452D69-A1DB-4A06-B933-896AED861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3" name="Group 192">
            <a:extLst>
              <a:ext uri="{FF2B5EF4-FFF2-40B4-BE49-F238E27FC236}">
                <a16:creationId xmlns:a16="http://schemas.microsoft.com/office/drawing/2014/main" id="{445D6626-A6F2-4475-922C-BE42D3365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94" name="Rectangle 193">
              <a:extLst>
                <a:ext uri="{FF2B5EF4-FFF2-40B4-BE49-F238E27FC236}">
                  <a16:creationId xmlns:a16="http://schemas.microsoft.com/office/drawing/2014/main" id="{0ECFEB13-5D98-43DB-8DFF-78327AE13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5" name="Isosceles Triangle 139">
              <a:extLst>
                <a:ext uri="{FF2B5EF4-FFF2-40B4-BE49-F238E27FC236}">
                  <a16:creationId xmlns:a16="http://schemas.microsoft.com/office/drawing/2014/main" id="{29DA4AFD-8D10-4660-A842-40F4D1434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6" name="Rectangle 195">
              <a:extLst>
                <a:ext uri="{FF2B5EF4-FFF2-40B4-BE49-F238E27FC236}">
                  <a16:creationId xmlns:a16="http://schemas.microsoft.com/office/drawing/2014/main" id="{F2DBAFF0-48F5-43BB-87C6-CE56A16B6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197" name="Rectangle 196">
            <a:extLst>
              <a:ext uri="{FF2B5EF4-FFF2-40B4-BE49-F238E27FC236}">
                <a16:creationId xmlns:a16="http://schemas.microsoft.com/office/drawing/2014/main" id="{785C16AA-DA43-4560-9C50-E9F6098968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8" name="Group 197">
            <a:extLst>
              <a:ext uri="{FF2B5EF4-FFF2-40B4-BE49-F238E27FC236}">
                <a16:creationId xmlns:a16="http://schemas.microsoft.com/office/drawing/2014/main" id="{ED32B979-CEDC-4A8F-95E5-0FB6C1BB31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99" name="Freeform 5">
              <a:extLst>
                <a:ext uri="{FF2B5EF4-FFF2-40B4-BE49-F238E27FC236}">
                  <a16:creationId xmlns:a16="http://schemas.microsoft.com/office/drawing/2014/main" id="{80CC2CD1-4B12-45E6-98DB-2B97C71519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Freeform 6">
              <a:extLst>
                <a:ext uri="{FF2B5EF4-FFF2-40B4-BE49-F238E27FC236}">
                  <a16:creationId xmlns:a16="http://schemas.microsoft.com/office/drawing/2014/main" id="{3CEBEDBA-6D41-48FF-91C9-890B623345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7">
              <a:extLst>
                <a:ext uri="{FF2B5EF4-FFF2-40B4-BE49-F238E27FC236}">
                  <a16:creationId xmlns:a16="http://schemas.microsoft.com/office/drawing/2014/main" id="{98CC31CD-A925-49F5-B234-379444338A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 name="Freeform 8">
              <a:extLst>
                <a:ext uri="{FF2B5EF4-FFF2-40B4-BE49-F238E27FC236}">
                  <a16:creationId xmlns:a16="http://schemas.microsoft.com/office/drawing/2014/main" id="{71F4B8DD-1F07-4797-9571-A7AA6C8CD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Freeform 9">
              <a:extLst>
                <a:ext uri="{FF2B5EF4-FFF2-40B4-BE49-F238E27FC236}">
                  <a16:creationId xmlns:a16="http://schemas.microsoft.com/office/drawing/2014/main" id="{0D3BE4E5-1692-4B7A-8CE8-5425858411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Freeform 10">
              <a:extLst>
                <a:ext uri="{FF2B5EF4-FFF2-40B4-BE49-F238E27FC236}">
                  <a16:creationId xmlns:a16="http://schemas.microsoft.com/office/drawing/2014/main" id="{DC313C47-BAD0-4F9A-A4A2-85C3A3E54E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Freeform 11">
              <a:extLst>
                <a:ext uri="{FF2B5EF4-FFF2-40B4-BE49-F238E27FC236}">
                  <a16:creationId xmlns:a16="http://schemas.microsoft.com/office/drawing/2014/main" id="{36241B87-ABBC-46A9-B22D-0E8530423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 name="Freeform 12">
              <a:extLst>
                <a:ext uri="{FF2B5EF4-FFF2-40B4-BE49-F238E27FC236}">
                  <a16:creationId xmlns:a16="http://schemas.microsoft.com/office/drawing/2014/main" id="{9FE2B441-1480-4506-A778-A19898CEE1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Freeform 13">
              <a:extLst>
                <a:ext uri="{FF2B5EF4-FFF2-40B4-BE49-F238E27FC236}">
                  <a16:creationId xmlns:a16="http://schemas.microsoft.com/office/drawing/2014/main" id="{7C8FA7FC-86D5-4AF3-ABCC-24121BCCB3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 name="Freeform 14">
              <a:extLst>
                <a:ext uri="{FF2B5EF4-FFF2-40B4-BE49-F238E27FC236}">
                  <a16:creationId xmlns:a16="http://schemas.microsoft.com/office/drawing/2014/main" id="{A8F562AD-525B-407D-9D40-51B38CA5DD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Freeform 15">
              <a:extLst>
                <a:ext uri="{FF2B5EF4-FFF2-40B4-BE49-F238E27FC236}">
                  <a16:creationId xmlns:a16="http://schemas.microsoft.com/office/drawing/2014/main" id="{EEBC8214-6F4D-40B6-B3EF-FAAAC7D688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 name="Freeform 16">
              <a:extLst>
                <a:ext uri="{FF2B5EF4-FFF2-40B4-BE49-F238E27FC236}">
                  <a16:creationId xmlns:a16="http://schemas.microsoft.com/office/drawing/2014/main" id="{69A46397-0D66-4073-8474-8EBF6CC924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Freeform 17">
              <a:extLst>
                <a:ext uri="{FF2B5EF4-FFF2-40B4-BE49-F238E27FC236}">
                  <a16:creationId xmlns:a16="http://schemas.microsoft.com/office/drawing/2014/main" id="{0A588B26-88B7-4FA7-B8E6-8BC8FE7708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 name="Freeform 18">
              <a:extLst>
                <a:ext uri="{FF2B5EF4-FFF2-40B4-BE49-F238E27FC236}">
                  <a16:creationId xmlns:a16="http://schemas.microsoft.com/office/drawing/2014/main" id="{F74D2419-DDC3-42F7-9BD4-43A2AA2460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Freeform 19">
              <a:extLst>
                <a:ext uri="{FF2B5EF4-FFF2-40B4-BE49-F238E27FC236}">
                  <a16:creationId xmlns:a16="http://schemas.microsoft.com/office/drawing/2014/main" id="{C329121E-4101-47F0-8A46-DDB29768DE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 name="Freeform 20">
              <a:extLst>
                <a:ext uri="{FF2B5EF4-FFF2-40B4-BE49-F238E27FC236}">
                  <a16:creationId xmlns:a16="http://schemas.microsoft.com/office/drawing/2014/main" id="{4BE8E714-72C6-479E-BF84-CF9B470D11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Freeform 21">
              <a:extLst>
                <a:ext uri="{FF2B5EF4-FFF2-40B4-BE49-F238E27FC236}">
                  <a16:creationId xmlns:a16="http://schemas.microsoft.com/office/drawing/2014/main" id="{8E4A4B84-2918-46CE-A661-D93EF6317E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 name="Freeform 22">
              <a:extLst>
                <a:ext uri="{FF2B5EF4-FFF2-40B4-BE49-F238E27FC236}">
                  <a16:creationId xmlns:a16="http://schemas.microsoft.com/office/drawing/2014/main" id="{1C555CEE-5012-4CB1-B92C-2267F8FCD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Freeform 23">
              <a:extLst>
                <a:ext uri="{FF2B5EF4-FFF2-40B4-BE49-F238E27FC236}">
                  <a16:creationId xmlns:a16="http://schemas.microsoft.com/office/drawing/2014/main" id="{4B689CA5-B274-4BBC-9B6B-30567ED5A9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8" name="Group 217">
            <a:extLst>
              <a:ext uri="{FF2B5EF4-FFF2-40B4-BE49-F238E27FC236}">
                <a16:creationId xmlns:a16="http://schemas.microsoft.com/office/drawing/2014/main" id="{3DB2D10E-F887-49AD-A903-B28C5E010E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5941686" cy="4477933"/>
            <a:chOff x="807084" y="1186483"/>
            <a:chExt cx="5941686" cy="4477933"/>
          </a:xfrm>
        </p:grpSpPr>
        <p:sp>
          <p:nvSpPr>
            <p:cNvPr id="219" name="Rectangle 218">
              <a:extLst>
                <a:ext uri="{FF2B5EF4-FFF2-40B4-BE49-F238E27FC236}">
                  <a16:creationId xmlns:a16="http://schemas.microsoft.com/office/drawing/2014/main" id="{42AB5F63-8B20-4E92-8E80-7BCD3BCAA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780" y="1186483"/>
              <a:ext cx="5940295"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Isosceles Triangle 39">
              <a:extLst>
                <a:ext uri="{FF2B5EF4-FFF2-40B4-BE49-F238E27FC236}">
                  <a16:creationId xmlns:a16="http://schemas.microsoft.com/office/drawing/2014/main" id="{25FAA5F1-E26F-478C-A4F7-E6509B711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574311"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2864F223-7A2F-4053-B1AB-976819788A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5941686"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DFE4B5F-A371-7855-E052-AE5A15C758A1}"/>
              </a:ext>
            </a:extLst>
          </p:cNvPr>
          <p:cNvSpPr>
            <a:spLocks noGrp="1"/>
          </p:cNvSpPr>
          <p:nvPr>
            <p:ph type="title"/>
          </p:nvPr>
        </p:nvSpPr>
        <p:spPr>
          <a:xfrm>
            <a:off x="895414" y="2075504"/>
            <a:ext cx="5769989" cy="1748729"/>
          </a:xfrm>
        </p:spPr>
        <p:txBody>
          <a:bodyPr vert="horz" lIns="228600" tIns="228600" rIns="228600" bIns="0" rtlCol="0" anchor="b">
            <a:normAutofit/>
          </a:bodyPr>
          <a:lstStyle/>
          <a:p>
            <a:pPr>
              <a:lnSpc>
                <a:spcPct val="80000"/>
              </a:lnSpc>
            </a:pPr>
            <a:r>
              <a:rPr lang="en-US" sz="3000" dirty="0"/>
              <a:t>Thank you!</a:t>
            </a:r>
            <a:br>
              <a:rPr lang="en-US" sz="3000" dirty="0"/>
            </a:br>
            <a:br>
              <a:rPr lang="en-US" sz="3000" dirty="0"/>
            </a:br>
            <a:r>
              <a:rPr lang="en-US" sz="3000" dirty="0"/>
              <a:t>Eunice Acheampong</a:t>
            </a:r>
            <a:br>
              <a:rPr lang="en-US" sz="3000" dirty="0"/>
            </a:br>
            <a:r>
              <a:rPr lang="en-US" sz="3000" dirty="0" err="1"/>
              <a:t>eacheamp@radar.gsw.edu</a:t>
            </a:r>
            <a:endParaRPr lang="en-US" sz="3000" dirty="0"/>
          </a:p>
        </p:txBody>
      </p:sp>
      <p:sp>
        <p:nvSpPr>
          <p:cNvPr id="4" name="TextBox 3">
            <a:extLst>
              <a:ext uri="{FF2B5EF4-FFF2-40B4-BE49-F238E27FC236}">
                <a16:creationId xmlns:a16="http://schemas.microsoft.com/office/drawing/2014/main" id="{631330BB-A46D-979E-1098-75D17CAAD0D5}"/>
              </a:ext>
            </a:extLst>
          </p:cNvPr>
          <p:cNvSpPr txBox="1"/>
          <p:nvPr/>
        </p:nvSpPr>
        <p:spPr>
          <a:xfrm>
            <a:off x="718814" y="4502567"/>
            <a:ext cx="5769988" cy="1296662"/>
          </a:xfrm>
          <a:prstGeom prst="rect">
            <a:avLst/>
          </a:prstGeom>
        </p:spPr>
        <p:txBody>
          <a:bodyPr vert="horz" lIns="91440" tIns="0" rIns="91440" bIns="45720" rtlCol="0">
            <a:normAutofit/>
          </a:bodyPr>
          <a:lstStyle/>
          <a:p>
            <a:pPr algn="ctr" defTabSz="914400">
              <a:spcBef>
                <a:spcPts val="1000"/>
              </a:spcBef>
              <a:buClr>
                <a:schemeClr val="accent1"/>
              </a:buClr>
              <a:buSzPct val="110000"/>
            </a:pPr>
            <a:r>
              <a:rPr lang="en-US" dirty="0">
                <a:solidFill>
                  <a:srgbClr val="FFFEFF"/>
                </a:solidFill>
              </a:rPr>
              <a:t>QUESTIONS? </a:t>
            </a:r>
          </a:p>
        </p:txBody>
      </p:sp>
      <p:sp>
        <p:nvSpPr>
          <p:cNvPr id="222" name="Rectangle 221">
            <a:extLst>
              <a:ext uri="{FF2B5EF4-FFF2-40B4-BE49-F238E27FC236}">
                <a16:creationId xmlns:a16="http://schemas.microsoft.com/office/drawing/2014/main" id="{76F36BE7-AF1A-4DBA-84B1-0BBE727D7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950" y="0"/>
            <a:ext cx="4639406" cy="6858000"/>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Question marks in a line and one question mark is lit">
            <a:extLst>
              <a:ext uri="{FF2B5EF4-FFF2-40B4-BE49-F238E27FC236}">
                <a16:creationId xmlns:a16="http://schemas.microsoft.com/office/drawing/2014/main" id="{057A6713-6EDF-3A30-5312-CACB6FB5E7AB}"/>
              </a:ext>
            </a:extLst>
          </p:cNvPr>
          <p:cNvPicPr>
            <a:picLocks noChangeAspect="1"/>
          </p:cNvPicPr>
          <p:nvPr/>
        </p:nvPicPr>
        <p:blipFill>
          <a:blip r:embed="rId5"/>
          <a:srcRect r="40586" b="-2"/>
          <a:stretch/>
        </p:blipFill>
        <p:spPr>
          <a:xfrm rot="21600000">
            <a:off x="8474290" y="3077229"/>
            <a:ext cx="2624831" cy="2948985"/>
          </a:xfrm>
          <a:prstGeom prst="rect">
            <a:avLst/>
          </a:prstGeom>
          <a:ln w="9525">
            <a:noFill/>
          </a:ln>
        </p:spPr>
      </p:pic>
      <p:pic>
        <p:nvPicPr>
          <p:cNvPr id="7" name="Graphic 6" descr="Handshake">
            <a:extLst>
              <a:ext uri="{FF2B5EF4-FFF2-40B4-BE49-F238E27FC236}">
                <a16:creationId xmlns:a16="http://schemas.microsoft.com/office/drawing/2014/main" id="{E67D48D1-B2BA-4F7F-93EB-2E66D9FAA0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600000">
            <a:off x="8154264" y="205269"/>
            <a:ext cx="2953177" cy="2953177"/>
          </a:xfrm>
          <a:prstGeom prst="rect">
            <a:avLst/>
          </a:prstGeom>
          <a:ln w="9525">
            <a:noFill/>
          </a:ln>
        </p:spPr>
      </p:pic>
      <p:pic>
        <p:nvPicPr>
          <p:cNvPr id="21" name="Audio 20">
            <a:extLst>
              <a:ext uri="{FF2B5EF4-FFF2-40B4-BE49-F238E27FC236}">
                <a16:creationId xmlns:a16="http://schemas.microsoft.com/office/drawing/2014/main" id="{F1A36CEC-7A38-C318-A4AD-4AEEE0A97E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5500" y="5755438"/>
            <a:ext cx="812800" cy="812800"/>
          </a:xfrm>
          <a:prstGeom prst="rect">
            <a:avLst/>
          </a:prstGeom>
        </p:spPr>
      </p:pic>
    </p:spTree>
    <p:extLst>
      <p:ext uri="{BB962C8B-B14F-4D97-AF65-F5344CB8AC3E}">
        <p14:creationId xmlns:p14="http://schemas.microsoft.com/office/powerpoint/2010/main" val="3395964784"/>
      </p:ext>
    </p:extLst>
  </p:cSld>
  <p:clrMapOvr>
    <a:masterClrMapping/>
  </p:clrMapOvr>
  <mc:AlternateContent xmlns:mc="http://schemas.openxmlformats.org/markup-compatibility/2006">
    <mc:Choice xmlns:p14="http://schemas.microsoft.com/office/powerpoint/2010/main" Requires="p14">
      <p:transition spd="med" p14:dur="700" advTm="38565">
        <p:fade/>
      </p:transition>
    </mc:Choice>
    <mc:Fallback>
      <p:transition spd="med" advTm="385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3" name="Rectangle 222">
            <a:extLst>
              <a:ext uri="{FF2B5EF4-FFF2-40B4-BE49-F238E27FC236}">
                <a16:creationId xmlns:a16="http://schemas.microsoft.com/office/drawing/2014/main" id="{1DCECA6D-996A-491F-9000-A1C6DDAB3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111" descr="One big red thumbtack in front of many smaller black thumbtacks">
            <a:extLst>
              <a:ext uri="{FF2B5EF4-FFF2-40B4-BE49-F238E27FC236}">
                <a16:creationId xmlns:a16="http://schemas.microsoft.com/office/drawing/2014/main" id="{5F687300-1F50-C7B7-F936-FC8C6CF23BE9}"/>
              </a:ext>
            </a:extLst>
          </p:cNvPr>
          <p:cNvPicPr>
            <a:picLocks noChangeAspect="1"/>
          </p:cNvPicPr>
          <p:nvPr/>
        </p:nvPicPr>
        <p:blipFill>
          <a:blip r:embed="rId4"/>
          <a:srcRect t="16827" r="-1" b="6116"/>
          <a:stretch/>
        </p:blipFill>
        <p:spPr>
          <a:xfrm>
            <a:off x="20" y="227"/>
            <a:ext cx="12191675" cy="6858000"/>
          </a:xfrm>
          <a:prstGeom prst="rect">
            <a:avLst/>
          </a:prstGeom>
        </p:spPr>
      </p:pic>
      <p:sp>
        <p:nvSpPr>
          <p:cNvPr id="225" name="Rectangle 224">
            <a:extLst>
              <a:ext uri="{FF2B5EF4-FFF2-40B4-BE49-F238E27FC236}">
                <a16:creationId xmlns:a16="http://schemas.microsoft.com/office/drawing/2014/main" id="{71B9E7F2-705C-4516-9EC3-E4E766F29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4760" y="0"/>
            <a:ext cx="6917240" cy="6858000"/>
          </a:xfrm>
          <a:prstGeom prst="rect">
            <a:avLst/>
          </a:prstGeom>
          <a:solidFill>
            <a:srgbClr val="000001">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7" name="Group 226">
            <a:extLst>
              <a:ext uri="{FF2B5EF4-FFF2-40B4-BE49-F238E27FC236}">
                <a16:creationId xmlns:a16="http://schemas.microsoft.com/office/drawing/2014/main" id="{94D407F9-E967-4A7C-ABD7-F02C785FD5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228" name="Freeform 5">
              <a:extLst>
                <a:ext uri="{FF2B5EF4-FFF2-40B4-BE49-F238E27FC236}">
                  <a16:creationId xmlns:a16="http://schemas.microsoft.com/office/drawing/2014/main" id="{3DF9C388-FC8A-45A4-A408-A212E6E13D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Freeform 6">
              <a:extLst>
                <a:ext uri="{FF2B5EF4-FFF2-40B4-BE49-F238E27FC236}">
                  <a16:creationId xmlns:a16="http://schemas.microsoft.com/office/drawing/2014/main" id="{F7607279-0070-4A91-B096-F20D4BE745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 name="Freeform 7">
              <a:extLst>
                <a:ext uri="{FF2B5EF4-FFF2-40B4-BE49-F238E27FC236}">
                  <a16:creationId xmlns:a16="http://schemas.microsoft.com/office/drawing/2014/main" id="{9BF3ED43-9007-484E-9C1D-149764271E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Freeform 8">
              <a:extLst>
                <a:ext uri="{FF2B5EF4-FFF2-40B4-BE49-F238E27FC236}">
                  <a16:creationId xmlns:a16="http://schemas.microsoft.com/office/drawing/2014/main" id="{2F1D4685-22BB-4258-9723-E205A6D086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 name="Freeform 9">
              <a:extLst>
                <a:ext uri="{FF2B5EF4-FFF2-40B4-BE49-F238E27FC236}">
                  <a16:creationId xmlns:a16="http://schemas.microsoft.com/office/drawing/2014/main" id="{ADA3DD5F-22A5-4E26-B496-48BA3C2959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Freeform 10">
              <a:extLst>
                <a:ext uri="{FF2B5EF4-FFF2-40B4-BE49-F238E27FC236}">
                  <a16:creationId xmlns:a16="http://schemas.microsoft.com/office/drawing/2014/main" id="{278CB988-737A-4B25-9D27-A302E2935C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Freeform 11">
              <a:extLst>
                <a:ext uri="{FF2B5EF4-FFF2-40B4-BE49-F238E27FC236}">
                  <a16:creationId xmlns:a16="http://schemas.microsoft.com/office/drawing/2014/main" id="{2BD577E3-B807-4C27-827A-F67AF7717D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Freeform 12">
              <a:extLst>
                <a:ext uri="{FF2B5EF4-FFF2-40B4-BE49-F238E27FC236}">
                  <a16:creationId xmlns:a16="http://schemas.microsoft.com/office/drawing/2014/main" id="{A5172FC1-C96D-49CF-94B5-C9F10E15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 name="Freeform 13">
              <a:extLst>
                <a:ext uri="{FF2B5EF4-FFF2-40B4-BE49-F238E27FC236}">
                  <a16:creationId xmlns:a16="http://schemas.microsoft.com/office/drawing/2014/main" id="{B866A937-A7D1-4172-990E-5DD1D713DA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Freeform 14">
              <a:extLst>
                <a:ext uri="{FF2B5EF4-FFF2-40B4-BE49-F238E27FC236}">
                  <a16:creationId xmlns:a16="http://schemas.microsoft.com/office/drawing/2014/main" id="{96D52ADC-C82E-4210-8CE1-6FB4D8823B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 name="Freeform 15">
              <a:extLst>
                <a:ext uri="{FF2B5EF4-FFF2-40B4-BE49-F238E27FC236}">
                  <a16:creationId xmlns:a16="http://schemas.microsoft.com/office/drawing/2014/main" id="{A323351A-B9A8-4629-9C0A-6D19DE4B45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Freeform 16">
              <a:extLst>
                <a:ext uri="{FF2B5EF4-FFF2-40B4-BE49-F238E27FC236}">
                  <a16:creationId xmlns:a16="http://schemas.microsoft.com/office/drawing/2014/main" id="{A533B1E1-5874-4F6E-95E1-34DD4FB7AA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 name="Freeform 17">
              <a:extLst>
                <a:ext uri="{FF2B5EF4-FFF2-40B4-BE49-F238E27FC236}">
                  <a16:creationId xmlns:a16="http://schemas.microsoft.com/office/drawing/2014/main" id="{1DEBD598-B4EF-4F00-869C-7EC7C94F3A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Freeform 18">
              <a:extLst>
                <a:ext uri="{FF2B5EF4-FFF2-40B4-BE49-F238E27FC236}">
                  <a16:creationId xmlns:a16="http://schemas.microsoft.com/office/drawing/2014/main" id="{C4A09323-8C8A-4684-96DD-FA95EB298B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Freeform 19">
              <a:extLst>
                <a:ext uri="{FF2B5EF4-FFF2-40B4-BE49-F238E27FC236}">
                  <a16:creationId xmlns:a16="http://schemas.microsoft.com/office/drawing/2014/main" id="{67FB5D8A-E60A-498F-86EF-0E8859B39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Freeform 20">
              <a:extLst>
                <a:ext uri="{FF2B5EF4-FFF2-40B4-BE49-F238E27FC236}">
                  <a16:creationId xmlns:a16="http://schemas.microsoft.com/office/drawing/2014/main" id="{A6F733EF-C4C3-4EDD-9243-0DBF15A7E2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 name="Freeform 21">
              <a:extLst>
                <a:ext uri="{FF2B5EF4-FFF2-40B4-BE49-F238E27FC236}">
                  <a16:creationId xmlns:a16="http://schemas.microsoft.com/office/drawing/2014/main" id="{2138D957-6D1F-4B4C-97A4-3051A18F21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Freeform 22">
              <a:extLst>
                <a:ext uri="{FF2B5EF4-FFF2-40B4-BE49-F238E27FC236}">
                  <a16:creationId xmlns:a16="http://schemas.microsoft.com/office/drawing/2014/main" id="{16A32565-55A7-4545-BD5E-54FED7D005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 name="Freeform 23">
              <a:extLst>
                <a:ext uri="{FF2B5EF4-FFF2-40B4-BE49-F238E27FC236}">
                  <a16:creationId xmlns:a16="http://schemas.microsoft.com/office/drawing/2014/main" id="{21579139-5196-420E-9427-874C3EFBDD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Freeform 24">
              <a:extLst>
                <a:ext uri="{FF2B5EF4-FFF2-40B4-BE49-F238E27FC236}">
                  <a16:creationId xmlns:a16="http://schemas.microsoft.com/office/drawing/2014/main" id="{D1B2C7F4-5F3A-49F5-A1CF-88FA1DCF6F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 name="Freeform 25">
              <a:extLst>
                <a:ext uri="{FF2B5EF4-FFF2-40B4-BE49-F238E27FC236}">
                  <a16:creationId xmlns:a16="http://schemas.microsoft.com/office/drawing/2014/main" id="{E2CE0B70-3DD1-4A22-B05B-8A70A3372D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50" name="Group 249">
            <a:extLst>
              <a:ext uri="{FF2B5EF4-FFF2-40B4-BE49-F238E27FC236}">
                <a16:creationId xmlns:a16="http://schemas.microsoft.com/office/drawing/2014/main" id="{96B6439A-6986-4ED1-9F17-A87907F27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251" name="Rectangle 250">
              <a:extLst>
                <a:ext uri="{FF2B5EF4-FFF2-40B4-BE49-F238E27FC236}">
                  <a16:creationId xmlns:a16="http://schemas.microsoft.com/office/drawing/2014/main" id="{4A416F24-F780-43FB-BC89-F41CC5802D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Isosceles Triangle 22">
              <a:extLst>
                <a:ext uri="{FF2B5EF4-FFF2-40B4-BE49-F238E27FC236}">
                  <a16:creationId xmlns:a16="http://schemas.microsoft.com/office/drawing/2014/main" id="{DCD7711F-E8FC-4082-92BC-F6FCB1190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5C39E810-7538-48FC-A39E-D8DD2EBCBF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75522878-41DD-C7EF-CA9A-1A49FDFE4155}"/>
              </a:ext>
            </a:extLst>
          </p:cNvPr>
          <p:cNvSpPr txBox="1"/>
          <p:nvPr/>
        </p:nvSpPr>
        <p:spPr>
          <a:xfrm>
            <a:off x="888631" y="2358391"/>
            <a:ext cx="3498979" cy="2453676"/>
          </a:xfrm>
          <a:prstGeom prst="rect">
            <a:avLst/>
          </a:prstGeom>
        </p:spPr>
        <p:txBody>
          <a:bodyPr vert="horz" lIns="228600" tIns="228600" rIns="228600" bIns="228600" rtlCol="0" anchor="ctr">
            <a:normAutofit/>
          </a:bodyPr>
          <a:lstStyle/>
          <a:p>
            <a:pPr algn="ctr" defTabSz="914400">
              <a:lnSpc>
                <a:spcPct val="85000"/>
              </a:lnSpc>
              <a:spcBef>
                <a:spcPct val="0"/>
              </a:spcBef>
              <a:spcAft>
                <a:spcPts val="600"/>
              </a:spcAft>
            </a:pPr>
            <a:r>
              <a:rPr lang="en-US" sz="4000" spc="-150">
                <a:solidFill>
                  <a:srgbClr val="FFFEFF"/>
                </a:solidFill>
                <a:latin typeface="+mj-lt"/>
                <a:ea typeface="+mj-ea"/>
                <a:cs typeface="+mj-cs"/>
              </a:rPr>
              <a:t>REFERENCES</a:t>
            </a:r>
          </a:p>
        </p:txBody>
      </p:sp>
      <p:sp>
        <p:nvSpPr>
          <p:cNvPr id="4" name="Content Placeholder 3">
            <a:extLst>
              <a:ext uri="{FF2B5EF4-FFF2-40B4-BE49-F238E27FC236}">
                <a16:creationId xmlns:a16="http://schemas.microsoft.com/office/drawing/2014/main" id="{12171CC0-BBF1-6B37-0E6F-0A0B86CE7A9C}"/>
              </a:ext>
            </a:extLst>
          </p:cNvPr>
          <p:cNvSpPr>
            <a:spLocks noGrp="1"/>
          </p:cNvSpPr>
          <p:nvPr>
            <p:ph idx="1"/>
          </p:nvPr>
        </p:nvSpPr>
        <p:spPr>
          <a:xfrm>
            <a:off x="5467350" y="14287"/>
            <a:ext cx="6694487" cy="6853011"/>
          </a:xfrm>
        </p:spPr>
        <p:txBody>
          <a:bodyPr vert="horz" lIns="91440" tIns="45720" rIns="91440" bIns="45720" rtlCol="0" anchor="ctr">
            <a:normAutofit fontScale="77500" lnSpcReduction="20000"/>
          </a:bodyPr>
          <a:lstStyle/>
          <a:p>
            <a:pPr marL="457200" marR="0">
              <a:lnSpc>
                <a:spcPct val="110000"/>
              </a:lnSpc>
              <a:buFont typeface="Wingdings" pitchFamily="2" charset="2"/>
              <a:buChar char="v"/>
            </a:pPr>
            <a:r>
              <a:rPr lang="en-US" sz="500" dirty="0">
                <a:solidFill>
                  <a:srgbClr val="FFFFFE"/>
                </a:solidFill>
              </a:rPr>
              <a:t> </a:t>
            </a:r>
            <a:r>
              <a:rPr lang="en-US" sz="1200" dirty="0">
                <a:solidFill>
                  <a:srgbClr val="FFFFFE"/>
                </a:solidFill>
              </a:rPr>
              <a:t>Chen, W. S., Islam, R., </a:t>
            </a:r>
            <a:r>
              <a:rPr lang="en-US" sz="1200" dirty="0" err="1">
                <a:solidFill>
                  <a:srgbClr val="FFFFFE"/>
                </a:solidFill>
              </a:rPr>
              <a:t>Ambepitiya</a:t>
            </a:r>
            <a:r>
              <a:rPr lang="en-US" sz="1200" dirty="0">
                <a:solidFill>
                  <a:srgbClr val="FFFFFE"/>
                </a:solidFill>
              </a:rPr>
              <a:t>, S., Sim, W., </a:t>
            </a:r>
            <a:r>
              <a:rPr lang="en-US" sz="1200" dirty="0" err="1">
                <a:solidFill>
                  <a:srgbClr val="FFFFFE"/>
                </a:solidFill>
              </a:rPr>
              <a:t>Yiu</a:t>
            </a:r>
            <a:r>
              <a:rPr lang="en-US" sz="1200" dirty="0">
                <a:solidFill>
                  <a:srgbClr val="FFFFFE"/>
                </a:solidFill>
              </a:rPr>
              <a:t>, W. H., Carey, J., &amp; Ogden, E. (2022). Factors associated with patient experiences of the burden of using medicines and health-related quality of life: A cross-sectional study. PLOS ONE. </a:t>
            </a:r>
            <a:r>
              <a:rPr lang="en-US" sz="1200" u="sng" dirty="0">
                <a:solidFill>
                  <a:srgbClr val="FFFFFE"/>
                </a:solidFill>
                <a:hlinkClick r:id="rId5"/>
              </a:rPr>
              <a:t>https://doi.org/10.1371/journal.pone.0267593</a:t>
            </a:r>
            <a:endParaRPr lang="en-US" sz="1200" dirty="0">
              <a:solidFill>
                <a:srgbClr val="FFFFFE"/>
              </a:solidFill>
            </a:endParaRPr>
          </a:p>
          <a:p>
            <a:pPr marL="457200" marR="0">
              <a:lnSpc>
                <a:spcPct val="110000"/>
              </a:lnSpc>
              <a:buFont typeface="Wingdings" pitchFamily="2" charset="2"/>
              <a:buChar char="v"/>
            </a:pPr>
            <a:r>
              <a:rPr lang="en-US" sz="1200" dirty="0" err="1">
                <a:solidFill>
                  <a:srgbClr val="FFFFFE"/>
                </a:solidFill>
              </a:rPr>
              <a:t>Lukyanenko</a:t>
            </a:r>
            <a:r>
              <a:rPr lang="en-US" sz="1200" dirty="0">
                <a:solidFill>
                  <a:srgbClr val="FFFFFE"/>
                </a:solidFill>
              </a:rPr>
              <a:t>, R., Maass, W., &amp; </a:t>
            </a:r>
            <a:r>
              <a:rPr lang="en-US" sz="1200" dirty="0" err="1">
                <a:solidFill>
                  <a:srgbClr val="FFFFFE"/>
                </a:solidFill>
              </a:rPr>
              <a:t>Storey</a:t>
            </a:r>
            <a:r>
              <a:rPr lang="en-US" sz="1200" dirty="0">
                <a:solidFill>
                  <a:srgbClr val="FFFFFE"/>
                </a:solidFill>
              </a:rPr>
              <a:t>, V. C. (2022, November 28). </a:t>
            </a:r>
            <a:r>
              <a:rPr lang="en-US" sz="1200" i="1" dirty="0">
                <a:solidFill>
                  <a:srgbClr val="FFFFFE"/>
                </a:solidFill>
              </a:rPr>
              <a:t>Trust in artificial intelligence: From a foundational trust framework to emerging research opportunities - electronic markets</a:t>
            </a:r>
            <a:r>
              <a:rPr lang="en-US" sz="1200" dirty="0">
                <a:solidFill>
                  <a:srgbClr val="FFFFFE"/>
                </a:solidFill>
              </a:rPr>
              <a:t>. SpringerLink. https://</a:t>
            </a:r>
            <a:r>
              <a:rPr lang="en-US" sz="1200" dirty="0" err="1">
                <a:solidFill>
                  <a:srgbClr val="FFFFFE"/>
                </a:solidFill>
              </a:rPr>
              <a:t>link.springer.com</a:t>
            </a:r>
            <a:r>
              <a:rPr lang="en-US" sz="1200" dirty="0">
                <a:solidFill>
                  <a:srgbClr val="FFFFFE"/>
                </a:solidFill>
              </a:rPr>
              <a:t>/article/10.1007/s12525-022-00605-4?trk=</a:t>
            </a:r>
            <a:r>
              <a:rPr lang="en-US" sz="1200" dirty="0" err="1">
                <a:solidFill>
                  <a:srgbClr val="FFFFFE"/>
                </a:solidFill>
              </a:rPr>
              <a:t>public_post_comment-text#citeas</a:t>
            </a:r>
            <a:r>
              <a:rPr lang="en-US" sz="1200" dirty="0">
                <a:solidFill>
                  <a:srgbClr val="FFFFFE"/>
                </a:solidFill>
              </a:rPr>
              <a:t> </a:t>
            </a:r>
          </a:p>
          <a:p>
            <a:pPr marL="457200" marR="0">
              <a:lnSpc>
                <a:spcPct val="110000"/>
              </a:lnSpc>
              <a:buFont typeface="Wingdings" pitchFamily="2" charset="2"/>
              <a:buChar char="v"/>
            </a:pPr>
            <a:r>
              <a:rPr lang="en-US" sz="1200" dirty="0">
                <a:solidFill>
                  <a:srgbClr val="FFFFFE"/>
                </a:solidFill>
              </a:rPr>
              <a:t>Mas </a:t>
            </a:r>
            <a:r>
              <a:rPr lang="en-US" sz="1200" dirty="0" err="1">
                <a:solidFill>
                  <a:srgbClr val="FFFFFE"/>
                </a:solidFill>
              </a:rPr>
              <a:t>Bargues</a:t>
            </a:r>
            <a:r>
              <a:rPr lang="en-US" sz="1200" dirty="0">
                <a:solidFill>
                  <a:srgbClr val="FFFFFE"/>
                </a:solidFill>
              </a:rPr>
              <a:t>, C., Vina, J., &amp; BORRAS, C. (2024). "Frailty-and Age-Associated Diseases: Possibilities For Intervention" Editorial. </a:t>
            </a:r>
            <a:r>
              <a:rPr lang="en-US" sz="1200" i="1" dirty="0">
                <a:solidFill>
                  <a:srgbClr val="FFFFFE"/>
                </a:solidFill>
              </a:rPr>
              <a:t>Frontiers in Aging</a:t>
            </a:r>
            <a:r>
              <a:rPr lang="en-US" sz="1200" dirty="0">
                <a:solidFill>
                  <a:srgbClr val="FFFFFE"/>
                </a:solidFill>
              </a:rPr>
              <a:t>, </a:t>
            </a:r>
            <a:r>
              <a:rPr lang="en-US" sz="1200" i="1" dirty="0">
                <a:solidFill>
                  <a:srgbClr val="FFFFFE"/>
                </a:solidFill>
              </a:rPr>
              <a:t>5</a:t>
            </a:r>
            <a:r>
              <a:rPr lang="en-US" sz="1200" dirty="0">
                <a:solidFill>
                  <a:srgbClr val="FFFFFE"/>
                </a:solidFill>
              </a:rPr>
              <a:t>, 1522451. </a:t>
            </a:r>
            <a:r>
              <a:rPr lang="en-US" sz="1200" u="sng" dirty="0">
                <a:solidFill>
                  <a:srgbClr val="FFFFFE"/>
                </a:solidFill>
                <a:hlinkClick r:id="rId6"/>
              </a:rPr>
              <a:t>https://doi.org/10.3389/fragi.2024.1522451</a:t>
            </a:r>
            <a:endParaRPr lang="en-US" sz="1200" dirty="0">
              <a:solidFill>
                <a:srgbClr val="FFFFFE"/>
              </a:solidFill>
            </a:endParaRPr>
          </a:p>
          <a:p>
            <a:pPr marL="457200" marR="0">
              <a:lnSpc>
                <a:spcPct val="110000"/>
              </a:lnSpc>
              <a:buFont typeface="Wingdings" pitchFamily="2" charset="2"/>
              <a:buChar char="v"/>
            </a:pPr>
            <a:r>
              <a:rPr lang="en-US" sz="1200" dirty="0">
                <a:solidFill>
                  <a:srgbClr val="FFFFFE"/>
                </a:solidFill>
              </a:rPr>
              <a:t>Melnyk, B. &amp;.Overholt, B. (2022). </a:t>
            </a:r>
            <a:r>
              <a:rPr lang="en-US" sz="1200" i="1" dirty="0">
                <a:solidFill>
                  <a:srgbClr val="FFFFFE"/>
                </a:solidFill>
              </a:rPr>
              <a:t>Evidence-Based Practice in Nursing &amp; Healthcare: A Guide to Best Practice</a:t>
            </a:r>
            <a:r>
              <a:rPr lang="en-US" sz="1200" dirty="0">
                <a:solidFill>
                  <a:srgbClr val="FFFFFE"/>
                </a:solidFill>
              </a:rPr>
              <a:t> (5 ed.). Philadelphia: Wolters Kluwer.</a:t>
            </a:r>
          </a:p>
          <a:p>
            <a:pPr marL="457200" marR="0">
              <a:lnSpc>
                <a:spcPct val="110000"/>
              </a:lnSpc>
              <a:buFont typeface="Wingdings" pitchFamily="2" charset="2"/>
              <a:buChar char="v"/>
            </a:pPr>
            <a:r>
              <a:rPr lang="en-US" sz="1200" u="sng" dirty="0">
                <a:solidFill>
                  <a:srgbClr val="FFFFFE"/>
                </a:solidFill>
              </a:rPr>
              <a:t>Palantir Technologies INC. (n.d.-b). </a:t>
            </a:r>
            <a:r>
              <a:rPr lang="en-US" sz="1200" i="1" u="sng" dirty="0">
                <a:solidFill>
                  <a:srgbClr val="FFFFFE"/>
                </a:solidFill>
              </a:rPr>
              <a:t>Palantir for Hospitals</a:t>
            </a:r>
            <a:r>
              <a:rPr lang="en-US" sz="1200" u="sng" dirty="0">
                <a:solidFill>
                  <a:srgbClr val="FFFFFE"/>
                </a:solidFill>
              </a:rPr>
              <a:t>. Palantir. https://</a:t>
            </a:r>
            <a:r>
              <a:rPr lang="en-US" sz="1200" u="sng" dirty="0" err="1">
                <a:solidFill>
                  <a:srgbClr val="FFFFFE"/>
                </a:solidFill>
              </a:rPr>
              <a:t>www.palantir.com</a:t>
            </a:r>
            <a:r>
              <a:rPr lang="en-US" sz="1200" u="sng" dirty="0">
                <a:solidFill>
                  <a:srgbClr val="FFFFFE"/>
                </a:solidFill>
              </a:rPr>
              <a:t>/offerings/</a:t>
            </a:r>
            <a:r>
              <a:rPr lang="en-US" sz="1200" u="sng" dirty="0" err="1">
                <a:solidFill>
                  <a:srgbClr val="FFFFFE"/>
                </a:solidFill>
              </a:rPr>
              <a:t>palantir</a:t>
            </a:r>
            <a:r>
              <a:rPr lang="en-US" sz="1200" u="sng" dirty="0">
                <a:solidFill>
                  <a:srgbClr val="FFFFFE"/>
                </a:solidFill>
              </a:rPr>
              <a:t>-for-hospitals/#</a:t>
            </a:r>
            <a:r>
              <a:rPr lang="en-US" sz="1200" u="sng" dirty="0" err="1">
                <a:solidFill>
                  <a:srgbClr val="FFFFFE"/>
                </a:solidFill>
              </a:rPr>
              <a:t>palantir</a:t>
            </a:r>
            <a:r>
              <a:rPr lang="en-US" sz="1200" u="sng" dirty="0">
                <a:solidFill>
                  <a:srgbClr val="FFFFFE"/>
                </a:solidFill>
              </a:rPr>
              <a:t>-for-hospitals-impact-multi-card </a:t>
            </a:r>
            <a:endParaRPr lang="en-US" sz="1200" dirty="0">
              <a:solidFill>
                <a:srgbClr val="FFFFFE"/>
              </a:solidFill>
            </a:endParaRPr>
          </a:p>
          <a:p>
            <a:pPr marL="457200" marR="0">
              <a:lnSpc>
                <a:spcPct val="110000"/>
              </a:lnSpc>
              <a:buFont typeface="Wingdings" pitchFamily="2" charset="2"/>
              <a:buChar char="v"/>
            </a:pPr>
            <a:r>
              <a:rPr lang="en-US" sz="1200" dirty="0">
                <a:solidFill>
                  <a:srgbClr val="FFFFFE"/>
                </a:solidFill>
              </a:rPr>
              <a:t>Panchanathan, S. (2024, October 21). </a:t>
            </a:r>
            <a:r>
              <a:rPr lang="en-US" sz="1200" i="1" dirty="0">
                <a:solidFill>
                  <a:srgbClr val="FFFFFE"/>
                </a:solidFill>
              </a:rPr>
              <a:t>National Science Foundation</a:t>
            </a:r>
            <a:r>
              <a:rPr lang="en-US" sz="1200" dirty="0">
                <a:solidFill>
                  <a:srgbClr val="FFFFFE"/>
                </a:solidFill>
              </a:rPr>
              <a:t>. Where to find funding. </a:t>
            </a:r>
            <a:r>
              <a:rPr lang="en-US" sz="1200" u="sng" dirty="0">
                <a:solidFill>
                  <a:srgbClr val="FFFFFE"/>
                </a:solidFill>
                <a:hlinkClick r:id="rId7"/>
              </a:rPr>
              <a:t>https://www.science.org/content/page/where-search-funding</a:t>
            </a:r>
            <a:r>
              <a:rPr lang="en-US" sz="1200" dirty="0">
                <a:solidFill>
                  <a:srgbClr val="FFFFFE"/>
                </a:solidFill>
              </a:rPr>
              <a:t>.</a:t>
            </a:r>
          </a:p>
          <a:p>
            <a:pPr marL="457200" marR="0">
              <a:lnSpc>
                <a:spcPct val="110000"/>
              </a:lnSpc>
              <a:buFont typeface="Wingdings" pitchFamily="2" charset="2"/>
              <a:buChar char="v"/>
            </a:pPr>
            <a:r>
              <a:rPr lang="en-US" sz="1200" dirty="0" err="1">
                <a:solidFill>
                  <a:srgbClr val="FFFFFE"/>
                </a:solidFill>
              </a:rPr>
              <a:t>Pazan</a:t>
            </a:r>
            <a:r>
              <a:rPr lang="en-US" sz="1200" dirty="0">
                <a:solidFill>
                  <a:srgbClr val="FFFFFE"/>
                </a:solidFill>
              </a:rPr>
              <a:t>, F., &amp; Wehling, M. (2021). Polypharmacy in older adults: A narrative review of definitions, epidemiology, and consequences. </a:t>
            </a:r>
            <a:r>
              <a:rPr lang="en-US" sz="1200" i="1" dirty="0">
                <a:solidFill>
                  <a:srgbClr val="FFFFFE"/>
                </a:solidFill>
              </a:rPr>
              <a:t>European Geriatric Medicine</a:t>
            </a:r>
            <a:r>
              <a:rPr lang="en-US" sz="1200" dirty="0">
                <a:solidFill>
                  <a:srgbClr val="FFFFFE"/>
                </a:solidFill>
              </a:rPr>
              <a:t>, </a:t>
            </a:r>
            <a:r>
              <a:rPr lang="en-US" sz="1200" i="1" dirty="0">
                <a:solidFill>
                  <a:srgbClr val="FFFFFE"/>
                </a:solidFill>
              </a:rPr>
              <a:t>12</a:t>
            </a:r>
            <a:r>
              <a:rPr lang="en-US" sz="1200" dirty="0">
                <a:solidFill>
                  <a:srgbClr val="FFFFFE"/>
                </a:solidFill>
              </a:rPr>
              <a:t>(3), 443. </a:t>
            </a:r>
            <a:r>
              <a:rPr lang="en-US" sz="1200" u="sng" dirty="0">
                <a:solidFill>
                  <a:srgbClr val="FFFFFE"/>
                </a:solidFill>
                <a:hlinkClick r:id="rId8"/>
              </a:rPr>
              <a:t>https://doi.org/10.1007/s41999-021-00479-3</a:t>
            </a:r>
            <a:endParaRPr lang="en-US" sz="1200" dirty="0">
              <a:solidFill>
                <a:srgbClr val="FFFFFE"/>
              </a:solidFill>
            </a:endParaRPr>
          </a:p>
          <a:p>
            <a:pPr marL="457200" marR="0">
              <a:lnSpc>
                <a:spcPct val="110000"/>
              </a:lnSpc>
              <a:buFont typeface="Wingdings" pitchFamily="2" charset="2"/>
              <a:buChar char="v"/>
            </a:pPr>
            <a:r>
              <a:rPr lang="en-US" sz="1200" i="1" dirty="0">
                <a:solidFill>
                  <a:srgbClr val="FFFFFE"/>
                </a:solidFill>
              </a:rPr>
              <a:t>Polypharmacy: How many drugs is too many?</a:t>
            </a:r>
            <a:r>
              <a:rPr lang="en-US" sz="1200" dirty="0">
                <a:solidFill>
                  <a:srgbClr val="FFFFFE"/>
                </a:solidFill>
              </a:rPr>
              <a:t>. </a:t>
            </a:r>
            <a:r>
              <a:rPr lang="en-US" sz="1200" dirty="0" err="1">
                <a:solidFill>
                  <a:srgbClr val="FFFFFE"/>
                </a:solidFill>
              </a:rPr>
              <a:t>Healthesystems</a:t>
            </a:r>
            <a:r>
              <a:rPr lang="en-US" sz="1200" dirty="0">
                <a:solidFill>
                  <a:srgbClr val="FFFFFE"/>
                </a:solidFill>
              </a:rPr>
              <a:t>. (n.d.). </a:t>
            </a:r>
            <a:r>
              <a:rPr lang="en-US" sz="1200" u="sng" dirty="0">
                <a:solidFill>
                  <a:srgbClr val="FFFFFE"/>
                </a:solidFill>
                <a:hlinkClick r:id="rId9"/>
              </a:rPr>
              <a:t>https://healthesystems.com/rxi-articles/polypharmacy-how-many-drugs-is-too-many/</a:t>
            </a:r>
            <a:endParaRPr lang="en-US" sz="1200" dirty="0">
              <a:solidFill>
                <a:srgbClr val="FFFFFE"/>
              </a:solidFill>
            </a:endParaRPr>
          </a:p>
          <a:p>
            <a:pPr marL="457200" marR="0">
              <a:lnSpc>
                <a:spcPct val="110000"/>
              </a:lnSpc>
              <a:buFont typeface="Wingdings" pitchFamily="2" charset="2"/>
              <a:buChar char="v"/>
            </a:pPr>
            <a:r>
              <a:rPr lang="en-US" sz="1200" dirty="0" err="1">
                <a:solidFill>
                  <a:srgbClr val="FFFFFE"/>
                </a:solidFill>
              </a:rPr>
              <a:t>Rieckert</a:t>
            </a:r>
            <a:r>
              <a:rPr lang="en-US" sz="1200" dirty="0">
                <a:solidFill>
                  <a:srgbClr val="FFFFFE"/>
                </a:solidFill>
              </a:rPr>
              <a:t>, A., et al 2020. </a:t>
            </a:r>
            <a:r>
              <a:rPr lang="en-US" sz="1200" i="1" dirty="0">
                <a:solidFill>
                  <a:srgbClr val="FFFFFE"/>
                </a:solidFill>
              </a:rPr>
              <a:t>Use of an electronic decision support tool to reduce polypharmacy in older adults with chronic diseases: Cluster randomized controlled trial.</a:t>
            </a:r>
            <a:r>
              <a:rPr lang="en-US" sz="1200" dirty="0">
                <a:solidFill>
                  <a:srgbClr val="FFFFFE"/>
                </a:solidFill>
              </a:rPr>
              <a:t> The BMJ, 369, m1822. </a:t>
            </a:r>
            <a:r>
              <a:rPr lang="en-US" sz="1200" u="sng" dirty="0">
                <a:solidFill>
                  <a:srgbClr val="FFFFFE"/>
                </a:solidFill>
                <a:hlinkClick r:id="rId10"/>
              </a:rPr>
              <a:t>https://doi.org/10.1136/bmj.m1822</a:t>
            </a:r>
            <a:r>
              <a:rPr lang="en-US" sz="1200" dirty="0">
                <a:solidFill>
                  <a:srgbClr val="FFFFFE"/>
                </a:solidFill>
              </a:rPr>
              <a:t> </a:t>
            </a:r>
          </a:p>
          <a:p>
            <a:pPr marL="457200" marR="0">
              <a:lnSpc>
                <a:spcPct val="110000"/>
              </a:lnSpc>
              <a:buFont typeface="Wingdings" pitchFamily="2" charset="2"/>
              <a:buChar char="v"/>
            </a:pPr>
            <a:r>
              <a:rPr lang="en-US" sz="1200" dirty="0">
                <a:solidFill>
                  <a:srgbClr val="FFFFFE"/>
                </a:solidFill>
              </a:rPr>
              <a:t>Sirois, C., Khoury, R., Durand, A., </a:t>
            </a:r>
            <a:r>
              <a:rPr lang="en-US" sz="1200" dirty="0" err="1">
                <a:solidFill>
                  <a:srgbClr val="FFFFFE"/>
                </a:solidFill>
              </a:rPr>
              <a:t>Deziel</a:t>
            </a:r>
            <a:r>
              <a:rPr lang="en-US" sz="1200" dirty="0">
                <a:solidFill>
                  <a:srgbClr val="FFFFFE"/>
                </a:solidFill>
              </a:rPr>
              <a:t>, P.-L., </a:t>
            </a:r>
            <a:r>
              <a:rPr lang="en-US" sz="1200" dirty="0" err="1">
                <a:solidFill>
                  <a:srgbClr val="FFFFFE"/>
                </a:solidFill>
              </a:rPr>
              <a:t>Bukhtiyarova</a:t>
            </a:r>
            <a:r>
              <a:rPr lang="en-US" sz="1200" dirty="0">
                <a:solidFill>
                  <a:srgbClr val="FFFFFE"/>
                </a:solidFill>
              </a:rPr>
              <a:t>, O., Chiu, Y., Talbot, D., Bureau, A., </a:t>
            </a:r>
            <a:r>
              <a:rPr lang="en-US" sz="1200" dirty="0" err="1">
                <a:solidFill>
                  <a:srgbClr val="FFFFFE"/>
                </a:solidFill>
              </a:rPr>
              <a:t>Despreacutes</a:t>
            </a:r>
            <a:r>
              <a:rPr lang="en-US" sz="1200" dirty="0">
                <a:solidFill>
                  <a:srgbClr val="FFFFFE"/>
                </a:solidFill>
              </a:rPr>
              <a:t>, P., </a:t>
            </a:r>
            <a:r>
              <a:rPr lang="en-US" sz="1200" dirty="0" err="1">
                <a:solidFill>
                  <a:srgbClr val="FFFFFE"/>
                </a:solidFill>
              </a:rPr>
              <a:t>Gagneacute</a:t>
            </a:r>
            <a:r>
              <a:rPr lang="en-US" sz="1200" dirty="0">
                <a:solidFill>
                  <a:srgbClr val="FFFFFE"/>
                </a:solidFill>
              </a:rPr>
              <a:t>, C., Laviolette, F., Savard, A.-M., Corbeil, J., </a:t>
            </a:r>
            <a:r>
              <a:rPr lang="en-US" sz="1200" dirty="0" err="1">
                <a:solidFill>
                  <a:srgbClr val="FFFFFE"/>
                </a:solidFill>
              </a:rPr>
              <a:t>Badard</a:t>
            </a:r>
            <a:r>
              <a:rPr lang="en-US" sz="1200" dirty="0">
                <a:solidFill>
                  <a:srgbClr val="FFFFFE"/>
                </a:solidFill>
              </a:rPr>
              <a:t>, T., Jean, S., &amp; Simard, M. (2021, July 20). </a:t>
            </a:r>
            <a:r>
              <a:rPr lang="en-US" sz="1200" i="1" dirty="0">
                <a:solidFill>
                  <a:srgbClr val="FFFFFE"/>
                </a:solidFill>
              </a:rPr>
              <a:t>Exploring polypharmacy with Artificial Intelligence: Data Analysis Protocol - BMC Medical Informatics and decision making</a:t>
            </a:r>
            <a:r>
              <a:rPr lang="en-US" sz="1200" dirty="0">
                <a:solidFill>
                  <a:srgbClr val="FFFFFE"/>
                </a:solidFill>
              </a:rPr>
              <a:t>. BioMed Central. </a:t>
            </a:r>
            <a:r>
              <a:rPr lang="en-US" sz="1200" u="sng" dirty="0">
                <a:solidFill>
                  <a:srgbClr val="FFFFFE"/>
                </a:solidFill>
                <a:hlinkClick r:id="rId11"/>
              </a:rPr>
              <a:t>https://bmcmedinformdecismak.biomedcentral.com/articles/10.1186/s12911-021-01583-x</a:t>
            </a:r>
            <a:endParaRPr lang="en-US" sz="1200" dirty="0">
              <a:solidFill>
                <a:srgbClr val="FFFFFE"/>
              </a:solidFill>
            </a:endParaRPr>
          </a:p>
          <a:p>
            <a:pPr marL="457200" marR="0">
              <a:lnSpc>
                <a:spcPct val="110000"/>
              </a:lnSpc>
              <a:buFont typeface="Wingdings" pitchFamily="2" charset="2"/>
              <a:buChar char="v"/>
            </a:pPr>
            <a:r>
              <a:rPr lang="en-US" sz="1200" dirty="0">
                <a:solidFill>
                  <a:srgbClr val="FFFFFE"/>
                </a:solidFill>
              </a:rPr>
              <a:t>The dangers of Polypharmacy and the case for deprescribing in older adults | National Institute on Aging. (2021, August 24). </a:t>
            </a:r>
            <a:r>
              <a:rPr lang="en-US" sz="1200" u="sng" dirty="0">
                <a:solidFill>
                  <a:srgbClr val="FFFFFE"/>
                </a:solidFill>
                <a:hlinkClick r:id="rId12"/>
              </a:rPr>
              <a:t>https://www.nia.nih.gov/news/dangers-polypharmacy-and-case-deprescribing-older-adults</a:t>
            </a:r>
            <a:endParaRPr lang="en-US" sz="1200" dirty="0">
              <a:solidFill>
                <a:srgbClr val="FFFFFE"/>
              </a:solidFill>
            </a:endParaRPr>
          </a:p>
          <a:p>
            <a:pPr marL="457200" marR="0">
              <a:lnSpc>
                <a:spcPct val="110000"/>
              </a:lnSpc>
              <a:buFont typeface="Wingdings" pitchFamily="2" charset="2"/>
              <a:buChar char="v"/>
            </a:pPr>
            <a:r>
              <a:rPr lang="en-US" sz="1200" dirty="0">
                <a:solidFill>
                  <a:srgbClr val="FFFFFE"/>
                </a:solidFill>
              </a:rPr>
              <a:t>Tretter, F. (2019). “Systems medicine” in the view of von </a:t>
            </a:r>
            <a:r>
              <a:rPr lang="en-US" sz="1200" dirty="0" err="1">
                <a:solidFill>
                  <a:srgbClr val="FFFFFE"/>
                </a:solidFill>
              </a:rPr>
              <a:t>Bertalanffy's</a:t>
            </a:r>
            <a:r>
              <a:rPr lang="en-US" sz="1200" dirty="0">
                <a:solidFill>
                  <a:srgbClr val="FFFFFE"/>
                </a:solidFill>
              </a:rPr>
              <a:t> “organismic biology” and systems theory. </a:t>
            </a:r>
            <a:r>
              <a:rPr lang="en-US" sz="1200" i="1" dirty="0">
                <a:solidFill>
                  <a:srgbClr val="FFFFFE"/>
                </a:solidFill>
              </a:rPr>
              <a:t>Systems Research and Behavioral Science</a:t>
            </a:r>
            <a:r>
              <a:rPr lang="en-US" sz="1200" dirty="0">
                <a:solidFill>
                  <a:srgbClr val="FFFFFE"/>
                </a:solidFill>
              </a:rPr>
              <a:t>, </a:t>
            </a:r>
            <a:r>
              <a:rPr lang="en-US" sz="1200" i="1" dirty="0">
                <a:solidFill>
                  <a:srgbClr val="FFFFFE"/>
                </a:solidFill>
              </a:rPr>
              <a:t>36</a:t>
            </a:r>
            <a:r>
              <a:rPr lang="en-US" sz="1200" dirty="0">
                <a:solidFill>
                  <a:srgbClr val="FFFFFE"/>
                </a:solidFill>
              </a:rPr>
              <a:t>(3), 346–362. </a:t>
            </a:r>
            <a:r>
              <a:rPr lang="en-US" sz="1200" u="sng" dirty="0">
                <a:solidFill>
                  <a:srgbClr val="FFFFFE"/>
                </a:solidFill>
                <a:hlinkClick r:id="rId13"/>
              </a:rPr>
              <a:t>https://doi.org/10.1002/sres.2588</a:t>
            </a:r>
            <a:r>
              <a:rPr lang="en-US" sz="1200" dirty="0">
                <a:solidFill>
                  <a:srgbClr val="FFFFFE"/>
                </a:solidFill>
              </a:rPr>
              <a:t>.</a:t>
            </a:r>
          </a:p>
          <a:p>
            <a:pPr marL="457200" marR="0">
              <a:lnSpc>
                <a:spcPct val="110000"/>
              </a:lnSpc>
              <a:buFont typeface="Wingdings" pitchFamily="2" charset="2"/>
              <a:buChar char="v"/>
            </a:pPr>
            <a:r>
              <a:rPr lang="en-US" sz="1200" dirty="0">
                <a:solidFill>
                  <a:srgbClr val="FFFFFE"/>
                </a:solidFill>
              </a:rPr>
              <a:t>United Nations, </a:t>
            </a:r>
            <a:r>
              <a:rPr lang="en-US" sz="1200" dirty="0" err="1">
                <a:solidFill>
                  <a:srgbClr val="FFFFFE"/>
                </a:solidFill>
              </a:rPr>
              <a:t>D.o.E.a.S.A</a:t>
            </a:r>
            <a:r>
              <a:rPr lang="en-US" sz="1200" dirty="0">
                <a:solidFill>
                  <a:srgbClr val="FFFFFE"/>
                </a:solidFill>
              </a:rPr>
              <a:t>., Population Division (2020) World Population Ageing 2019 (ST/ESA/SER.A/444). </a:t>
            </a:r>
            <a:r>
              <a:rPr lang="en-US" sz="1200" u="sng" dirty="0">
                <a:solidFill>
                  <a:srgbClr val="FFFFFE"/>
                </a:solidFill>
                <a:hlinkClick r:id="rId14"/>
              </a:rPr>
              <a:t>https://www.un.org/en/development/desa/population/publications/pdf/ageing/WorldPopulationAgeing2019-Report.pdf</a:t>
            </a:r>
            <a:endParaRPr lang="en-US" sz="1200" dirty="0">
              <a:solidFill>
                <a:srgbClr val="FFFFFE"/>
              </a:solidFill>
            </a:endParaRPr>
          </a:p>
          <a:p>
            <a:pPr marL="457200" marR="0">
              <a:lnSpc>
                <a:spcPct val="110000"/>
              </a:lnSpc>
              <a:buFont typeface="Wingdings" pitchFamily="2" charset="2"/>
              <a:buChar char="v"/>
            </a:pPr>
            <a:r>
              <a:rPr lang="en-US" sz="1200" dirty="0">
                <a:solidFill>
                  <a:srgbClr val="FFFFFE"/>
                </a:solidFill>
              </a:rPr>
              <a:t>Vijayakumar, S., Lee, V. V., Leong, Q. Y., Hong, S. J., </a:t>
            </a:r>
            <a:r>
              <a:rPr lang="en-US" sz="1200" dirty="0" err="1">
                <a:solidFill>
                  <a:srgbClr val="FFFFFE"/>
                </a:solidFill>
              </a:rPr>
              <a:t>Blasiak</a:t>
            </a:r>
            <a:r>
              <a:rPr lang="en-US" sz="1200" dirty="0">
                <a:solidFill>
                  <a:srgbClr val="FFFFFE"/>
                </a:solidFill>
              </a:rPr>
              <a:t>, A., &amp; Ho, D. (2023). Physicians’ Perspectives on AI in Clinical Decision Support Systems: Interview Study of the CURATE.AI Personalized Dose Optimization Platform. </a:t>
            </a:r>
            <a:r>
              <a:rPr lang="en-US" sz="1200" i="1" dirty="0">
                <a:solidFill>
                  <a:srgbClr val="FFFFFE"/>
                </a:solidFill>
              </a:rPr>
              <a:t>JMIR Human Factors</a:t>
            </a:r>
            <a:r>
              <a:rPr lang="en-US" sz="1200" dirty="0">
                <a:solidFill>
                  <a:srgbClr val="FFFFFE"/>
                </a:solidFill>
              </a:rPr>
              <a:t>, </a:t>
            </a:r>
            <a:r>
              <a:rPr lang="en-US" sz="1200" i="1" dirty="0">
                <a:solidFill>
                  <a:srgbClr val="FFFFFE"/>
                </a:solidFill>
              </a:rPr>
              <a:t>10</a:t>
            </a:r>
            <a:r>
              <a:rPr lang="en-US" sz="1200" dirty="0">
                <a:solidFill>
                  <a:srgbClr val="FFFFFE"/>
                </a:solidFill>
              </a:rPr>
              <a:t>, e48476. </a:t>
            </a:r>
            <a:r>
              <a:rPr lang="en-US" sz="1200" u="sng" dirty="0">
                <a:solidFill>
                  <a:srgbClr val="FFFFFE"/>
                </a:solidFill>
                <a:hlinkClick r:id="rId15"/>
              </a:rPr>
              <a:t>https://doi.org/10.2196/48476</a:t>
            </a:r>
            <a:endParaRPr lang="en-US" sz="1200" dirty="0">
              <a:solidFill>
                <a:srgbClr val="FFFFFE"/>
              </a:solidFill>
            </a:endParaRPr>
          </a:p>
          <a:p>
            <a:pPr marL="457200" marR="0">
              <a:lnSpc>
                <a:spcPct val="110000"/>
              </a:lnSpc>
              <a:buFont typeface="Wingdings" pitchFamily="2" charset="2"/>
              <a:buChar char="v"/>
            </a:pPr>
            <a:r>
              <a:rPr lang="en-US" sz="1200" dirty="0">
                <a:solidFill>
                  <a:srgbClr val="FFFFFE"/>
                </a:solidFill>
              </a:rPr>
              <a:t>World Health Organization (2019) Medication Safety in Polypharmacy (WHO/UHC/SDS/2019.11). </a:t>
            </a:r>
            <a:r>
              <a:rPr lang="en-US" sz="1200" u="sng" dirty="0">
                <a:solidFill>
                  <a:srgbClr val="FFFFFE"/>
                </a:solidFill>
                <a:hlinkClick r:id="rId16"/>
              </a:rPr>
              <a:t>https://apps.who.int/iris/bitstream/handle/10665/325454/WHO-UHC-SDS-2019.11-eng.pdf?ua=1</a:t>
            </a:r>
            <a:endParaRPr lang="en-US" sz="1200" dirty="0">
              <a:solidFill>
                <a:srgbClr val="FFFFFE"/>
              </a:solidFill>
            </a:endParaRPr>
          </a:p>
        </p:txBody>
      </p:sp>
      <p:pic>
        <p:nvPicPr>
          <p:cNvPr id="5" name="Audio 4">
            <a:extLst>
              <a:ext uri="{FF2B5EF4-FFF2-40B4-BE49-F238E27FC236}">
                <a16:creationId xmlns:a16="http://schemas.microsoft.com/office/drawing/2014/main" id="{EEB51BBB-3951-8F9C-48EA-573E27AEFEB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84176" y="5862638"/>
            <a:ext cx="812800" cy="812800"/>
          </a:xfrm>
          <a:prstGeom prst="rect">
            <a:avLst/>
          </a:prstGeom>
        </p:spPr>
      </p:pic>
    </p:spTree>
    <p:extLst>
      <p:ext uri="{BB962C8B-B14F-4D97-AF65-F5344CB8AC3E}">
        <p14:creationId xmlns:p14="http://schemas.microsoft.com/office/powerpoint/2010/main" val="13977499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advTm="27591">
        <p14:switch dir="r"/>
      </p:transition>
    </mc:Choice>
    <mc:Fallback>
      <p:transition spd="slow" advTm="275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634B8-759A-ED35-B375-C51C7B4E5F55}"/>
              </a:ext>
            </a:extLst>
          </p:cNvPr>
          <p:cNvSpPr>
            <a:spLocks noGrp="1"/>
          </p:cNvSpPr>
          <p:nvPr>
            <p:ph type="title"/>
          </p:nvPr>
        </p:nvSpPr>
        <p:spPr/>
        <p:txBody>
          <a:bodyPr vert="horz" lIns="228600" tIns="228600" rIns="228600" bIns="0" rtlCol="0">
            <a:normAutofit/>
          </a:bodyPr>
          <a:lstStyle/>
          <a:p>
            <a:r>
              <a:rPr lang="en-US"/>
              <a:t>Introduction &amp; Problem Overview</a:t>
            </a:r>
          </a:p>
        </p:txBody>
      </p:sp>
      <p:sp>
        <p:nvSpPr>
          <p:cNvPr id="11" name="Content Placeholder 10">
            <a:extLst>
              <a:ext uri="{FF2B5EF4-FFF2-40B4-BE49-F238E27FC236}">
                <a16:creationId xmlns:a16="http://schemas.microsoft.com/office/drawing/2014/main" id="{91D433E8-C8E8-0568-15E7-10714319E1B3}"/>
              </a:ext>
            </a:extLst>
          </p:cNvPr>
          <p:cNvSpPr>
            <a:spLocks noGrp="1"/>
          </p:cNvSpPr>
          <p:nvPr>
            <p:ph sz="half" idx="1"/>
          </p:nvPr>
        </p:nvSpPr>
        <p:spPr>
          <a:xfrm>
            <a:off x="4620638" y="1415816"/>
            <a:ext cx="6615382" cy="2158885"/>
          </a:xfrm>
        </p:spPr>
        <p:txBody>
          <a:bodyPr>
            <a:normAutofit/>
          </a:bodyPr>
          <a:lstStyle/>
          <a:p>
            <a:pPr>
              <a:lnSpc>
                <a:spcPct val="110000"/>
              </a:lnSpc>
            </a:pPr>
            <a:endParaRPr lang="en-US" sz="1400" dirty="0"/>
          </a:p>
          <a:p>
            <a:pPr>
              <a:lnSpc>
                <a:spcPct val="110000"/>
              </a:lnSpc>
            </a:pPr>
            <a:r>
              <a:rPr lang="en-US" sz="1400" dirty="0">
                <a:effectLst/>
                <a:ea typeface="SimSun" panose="02010600030101010101" pitchFamily="2" charset="-122"/>
              </a:rPr>
              <a:t>Polypharmacy is the consistent use of multiple medications to treat illnesses and other health issues (Polypharmacy: How many drugs is too many? n.d.).</a:t>
            </a:r>
          </a:p>
          <a:p>
            <a:pPr>
              <a:lnSpc>
                <a:spcPct val="110000"/>
              </a:lnSpc>
            </a:pPr>
            <a:r>
              <a:rPr lang="en-US" sz="1400" dirty="0">
                <a:ea typeface="SimSun" panose="02010600030101010101" pitchFamily="2" charset="-122"/>
              </a:rPr>
              <a:t>Linked to adverse effects and physical impairment in Older adults aged 65 and older population.</a:t>
            </a:r>
            <a:endParaRPr lang="en-US" sz="1400" dirty="0">
              <a:effectLst/>
              <a:ea typeface="SimSun" panose="02010600030101010101" pitchFamily="2" charset="-122"/>
            </a:endParaRPr>
          </a:p>
        </p:txBody>
      </p:sp>
      <p:sp>
        <p:nvSpPr>
          <p:cNvPr id="14" name="Content Placeholder 13">
            <a:extLst>
              <a:ext uri="{FF2B5EF4-FFF2-40B4-BE49-F238E27FC236}">
                <a16:creationId xmlns:a16="http://schemas.microsoft.com/office/drawing/2014/main" id="{01CD2CB9-A7E3-8142-A672-46C0373D88DB}"/>
              </a:ext>
            </a:extLst>
          </p:cNvPr>
          <p:cNvSpPr>
            <a:spLocks noGrp="1"/>
          </p:cNvSpPr>
          <p:nvPr>
            <p:ph sz="half" idx="2"/>
          </p:nvPr>
        </p:nvSpPr>
        <p:spPr>
          <a:xfrm>
            <a:off x="4620638" y="3283299"/>
            <a:ext cx="7295745" cy="2158885"/>
          </a:xfrm>
        </p:spPr>
        <p:txBody>
          <a:bodyPr>
            <a:normAutofit/>
          </a:bodyPr>
          <a:lstStyle/>
          <a:p>
            <a:pPr>
              <a:lnSpc>
                <a:spcPct val="110000"/>
              </a:lnSpc>
            </a:pPr>
            <a:r>
              <a:rPr lang="en-US" sz="1400" dirty="0">
                <a:effectLst/>
                <a:ea typeface="SimSun" panose="02010600030101010101" pitchFamily="2" charset="-122"/>
              </a:rPr>
              <a:t>Patients and their families are severely burdened by polypharmacy, as they must comprehend the purpose of numerous prescriptions written by various clinicians, obtain refills, take each medicine at the appropriate time of day, and be aware of any side effects (NIA, 2021).</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p>
            <a:pPr>
              <a:lnSpc>
                <a:spcPct val="110000"/>
              </a:lnSpc>
            </a:pPr>
            <a:r>
              <a:rPr lang="en-US" sz="1400" dirty="0">
                <a:effectLst/>
                <a:ea typeface="SimSun" panose="02010600030101010101" pitchFamily="2" charset="-122"/>
                <a:cs typeface="Times New Roman" panose="02020603050405020304" pitchFamily="18" charset="0"/>
              </a:rPr>
              <a:t>Research question (PICOT) : (P) In older adults aged 65 and older, how does using (I) Artificial intelligence (AI) versus Clinical Decision Support Systems (CDSS) (C) affect polypharmacy in the (O) geriatric population with multiple health issues (T) over six months?</a:t>
            </a:r>
          </a:p>
          <a:p>
            <a:endParaRPr lang="en-US" sz="1400" dirty="0"/>
          </a:p>
        </p:txBody>
      </p:sp>
      <p:pic>
        <p:nvPicPr>
          <p:cNvPr id="29" name="Audio 28">
            <a:extLst>
              <a:ext uri="{FF2B5EF4-FFF2-40B4-BE49-F238E27FC236}">
                <a16:creationId xmlns:a16="http://schemas.microsoft.com/office/drawing/2014/main" id="{F13E0C3F-A128-D385-8DC1-D1C090B39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3980" y="5937770"/>
            <a:ext cx="812800" cy="812800"/>
          </a:xfrm>
          <a:prstGeom prst="rect">
            <a:avLst/>
          </a:prstGeom>
        </p:spPr>
      </p:pic>
    </p:spTree>
    <p:extLst>
      <p:ext uri="{BB962C8B-B14F-4D97-AF65-F5344CB8AC3E}">
        <p14:creationId xmlns:p14="http://schemas.microsoft.com/office/powerpoint/2010/main" val="147954370"/>
      </p:ext>
    </p:extLst>
  </p:cSld>
  <p:clrMapOvr>
    <a:masterClrMapping/>
  </p:clrMapOvr>
  <mc:AlternateContent xmlns:mc="http://schemas.openxmlformats.org/markup-compatibility/2006">
    <mc:Choice xmlns:p14="http://schemas.microsoft.com/office/powerpoint/2010/main" Requires="p14">
      <p:transition spd="slow" p14:dur="1250" advTm="78243">
        <p14:flip dir="r"/>
      </p:transition>
    </mc:Choice>
    <mc:Fallback>
      <p:transition spd="slow" advTm="782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n placed on top of a signature line">
            <a:extLst>
              <a:ext uri="{FF2B5EF4-FFF2-40B4-BE49-F238E27FC236}">
                <a16:creationId xmlns:a16="http://schemas.microsoft.com/office/drawing/2014/main" id="{6EC0EFC5-34B4-82A6-76A2-0112CD3BF158}"/>
              </a:ext>
            </a:extLst>
          </p:cNvPr>
          <p:cNvPicPr>
            <a:picLocks noChangeAspect="1"/>
          </p:cNvPicPr>
          <p:nvPr/>
        </p:nvPicPr>
        <p:blipFill>
          <a:blip r:embed="rId5"/>
          <a:srcRect l="40588" r="-2" b="-2"/>
          <a:stretch/>
        </p:blipFill>
        <p:spPr>
          <a:xfrm>
            <a:off x="5220512" y="-408570"/>
            <a:ext cx="7581088" cy="6858000"/>
          </a:xfrm>
          <a:prstGeom prst="rect">
            <a:avLst/>
          </a:prstGeom>
          <a:ln w="9525">
            <a:noFill/>
          </a:ln>
          <a:effectLst>
            <a:glow>
              <a:schemeClr val="accent1">
                <a:alpha val="0"/>
              </a:schemeClr>
            </a:glow>
            <a:softEdge rad="1270000"/>
          </a:effectLst>
        </p:spPr>
      </p:pic>
      <p:sp>
        <p:nvSpPr>
          <p:cNvPr id="2" name="Title 1">
            <a:extLst>
              <a:ext uri="{FF2B5EF4-FFF2-40B4-BE49-F238E27FC236}">
                <a16:creationId xmlns:a16="http://schemas.microsoft.com/office/drawing/2014/main" id="{61B04D41-7E0E-6D98-5BDD-D3B88FCA5E0A}"/>
              </a:ext>
            </a:extLst>
          </p:cNvPr>
          <p:cNvSpPr>
            <a:spLocks noGrp="1"/>
          </p:cNvSpPr>
          <p:nvPr>
            <p:ph type="title"/>
          </p:nvPr>
        </p:nvSpPr>
        <p:spPr/>
        <p:txBody>
          <a:bodyPr vert="horz" lIns="228600" tIns="228600" rIns="228600" bIns="0" rtlCol="0" anchor="b">
            <a:normAutofit/>
          </a:bodyPr>
          <a:lstStyle/>
          <a:p>
            <a:pPr>
              <a:lnSpc>
                <a:spcPct val="80000"/>
              </a:lnSpc>
            </a:pPr>
            <a:r>
              <a:rPr lang="en-US" sz="5400"/>
              <a:t>Problem Statement</a:t>
            </a:r>
          </a:p>
        </p:txBody>
      </p:sp>
      <p:sp>
        <p:nvSpPr>
          <p:cNvPr id="4" name="Content Placeholder 3">
            <a:extLst>
              <a:ext uri="{FF2B5EF4-FFF2-40B4-BE49-F238E27FC236}">
                <a16:creationId xmlns:a16="http://schemas.microsoft.com/office/drawing/2014/main" id="{93596CB4-E8F9-1035-B4A5-1BED8C078948}"/>
              </a:ext>
            </a:extLst>
          </p:cNvPr>
          <p:cNvSpPr>
            <a:spLocks noGrp="1"/>
          </p:cNvSpPr>
          <p:nvPr>
            <p:ph idx="1"/>
          </p:nvPr>
        </p:nvSpPr>
        <p:spPr>
          <a:xfrm>
            <a:off x="5021496" y="2672798"/>
            <a:ext cx="6281873" cy="5248622"/>
          </a:xfrm>
          <a:effectLst>
            <a:glow rad="1649439">
              <a:schemeClr val="accent1">
                <a:alpha val="0"/>
              </a:schemeClr>
            </a:glow>
            <a:reflection blurRad="1270000" stA="0" endPos="0" dist="1270000" dir="5400000" sy="-100000" algn="bl" rotWithShape="0"/>
          </a:effectLst>
        </p:spPr>
        <p:txBody>
          <a:bodyPr>
            <a:normAutofit/>
          </a:bodyPr>
          <a:lstStyle/>
          <a:p>
            <a:pPr>
              <a:buFont typeface="Wingdings" pitchFamily="2" charset="2"/>
              <a:buChar char="v"/>
            </a:pPr>
            <a:r>
              <a:rPr lang="en-US" dirty="0"/>
              <a:t>Polypharmacy: the Simultaneous use of medications</a:t>
            </a:r>
          </a:p>
          <a:p>
            <a:pPr>
              <a:buFont typeface="Wingdings" pitchFamily="2" charset="2"/>
              <a:buChar char="v"/>
            </a:pPr>
            <a:r>
              <a:rPr lang="en-US" dirty="0"/>
              <a:t>Causes Frailty due to old age ( Mas </a:t>
            </a:r>
            <a:r>
              <a:rPr lang="en-US" dirty="0" err="1"/>
              <a:t>Bargues</a:t>
            </a:r>
            <a:r>
              <a:rPr lang="en-US" dirty="0"/>
              <a:t> &amp; Borras, 2024)</a:t>
            </a:r>
          </a:p>
          <a:p>
            <a:pPr>
              <a:buFont typeface="Wingdings" pitchFamily="2" charset="2"/>
              <a:buChar char="v"/>
            </a:pPr>
            <a:r>
              <a:rPr lang="en-US" dirty="0"/>
              <a:t>Prevalence of polypharmacy linked to cognitive decline (Parzan &amp; Wehling, 2021)</a:t>
            </a:r>
          </a:p>
          <a:p>
            <a:pPr>
              <a:buFont typeface="Wingdings" pitchFamily="2" charset="2"/>
              <a:buChar char="v"/>
            </a:pPr>
            <a:r>
              <a:rPr lang="en-US" dirty="0"/>
              <a:t>Multiple prescriptions of drugs by various physicians</a:t>
            </a:r>
          </a:p>
          <a:p>
            <a:pPr>
              <a:buFont typeface="Wingdings" pitchFamily="2" charset="2"/>
              <a:buChar char="v"/>
            </a:pPr>
            <a:r>
              <a:rPr lang="en-US" dirty="0"/>
              <a:t>Traditional CDSS fails at tracking medication adherence and has a high risk of adverse effects due to multimorbidity ( Sirois et al., 2020).</a:t>
            </a:r>
          </a:p>
          <a:p>
            <a:pPr marL="0" indent="0">
              <a:buNone/>
            </a:pPr>
            <a:endParaRPr lang="en-US" dirty="0"/>
          </a:p>
        </p:txBody>
      </p:sp>
      <p:pic>
        <p:nvPicPr>
          <p:cNvPr id="26" name="Audio 25">
            <a:extLst>
              <a:ext uri="{FF2B5EF4-FFF2-40B4-BE49-F238E27FC236}">
                <a16:creationId xmlns:a16="http://schemas.microsoft.com/office/drawing/2014/main" id="{569E7A6B-A630-4F87-1F22-3750DD430F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2231" y="6043030"/>
            <a:ext cx="812800" cy="812800"/>
          </a:xfrm>
          <a:prstGeom prst="rect">
            <a:avLst/>
          </a:prstGeom>
        </p:spPr>
      </p:pic>
    </p:spTree>
    <p:extLst>
      <p:ext uri="{BB962C8B-B14F-4D97-AF65-F5344CB8AC3E}">
        <p14:creationId xmlns:p14="http://schemas.microsoft.com/office/powerpoint/2010/main" val="1343236742"/>
      </p:ext>
    </p:extLst>
  </p:cSld>
  <p:clrMapOvr>
    <a:masterClrMapping/>
  </p:clrMapOvr>
  <p:transition spd="slow" advTm="5775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 name="Picture 4" descr="Reading a book and drinking coffee on the table">
            <a:extLst>
              <a:ext uri="{FF2B5EF4-FFF2-40B4-BE49-F238E27FC236}">
                <a16:creationId xmlns:a16="http://schemas.microsoft.com/office/drawing/2014/main" id="{DE74AE44-5731-9437-2256-618455209FA9}"/>
              </a:ext>
            </a:extLst>
          </p:cNvPr>
          <p:cNvPicPr>
            <a:picLocks noChangeAspect="1"/>
          </p:cNvPicPr>
          <p:nvPr/>
        </p:nvPicPr>
        <p:blipFill>
          <a:blip r:embed="rId6">
            <a:alphaModFix amt="35000"/>
          </a:blip>
          <a:srcRect t="13569" r="-1" b="24742"/>
          <a:stretch/>
        </p:blipFill>
        <p:spPr>
          <a:xfrm>
            <a:off x="4679004" y="-4864"/>
            <a:ext cx="7543396" cy="6857802"/>
          </a:xfrm>
          <a:prstGeom prst="rect">
            <a:avLst/>
          </a:prstGeom>
        </p:spPr>
      </p:pic>
      <p:sp>
        <p:nvSpPr>
          <p:cNvPr id="2" name="Title 1">
            <a:extLst>
              <a:ext uri="{FF2B5EF4-FFF2-40B4-BE49-F238E27FC236}">
                <a16:creationId xmlns:a16="http://schemas.microsoft.com/office/drawing/2014/main" id="{5677B7BD-AE4D-EDA3-C3E9-B6978538BC00}"/>
              </a:ext>
            </a:extLst>
          </p:cNvPr>
          <p:cNvSpPr>
            <a:spLocks noGrp="1"/>
          </p:cNvSpPr>
          <p:nvPr>
            <p:ph type="title"/>
          </p:nvPr>
        </p:nvSpPr>
        <p:spPr>
          <a:xfrm>
            <a:off x="457201" y="2349925"/>
            <a:ext cx="4221804" cy="2456442"/>
          </a:xfrm>
        </p:spPr>
        <p:txBody>
          <a:bodyPr vert="horz" lIns="91440" tIns="45720" rIns="91440" bIns="45720" rtlCol="0" anchor="b">
            <a:normAutofit/>
          </a:bodyPr>
          <a:lstStyle/>
          <a:p>
            <a:pPr algn="ctr"/>
            <a:r>
              <a:rPr lang="en-US" sz="6600" dirty="0">
                <a:solidFill>
                  <a:schemeClr val="bg1"/>
                </a:solidFill>
              </a:rPr>
              <a:t>LITERATURE REVIEW</a:t>
            </a:r>
          </a:p>
        </p:txBody>
      </p:sp>
      <p:sp>
        <p:nvSpPr>
          <p:cNvPr id="3" name="Content Placeholder 2">
            <a:extLst>
              <a:ext uri="{FF2B5EF4-FFF2-40B4-BE49-F238E27FC236}">
                <a16:creationId xmlns:a16="http://schemas.microsoft.com/office/drawing/2014/main" id="{1715A744-1CC9-CED8-2B81-30593DFFC073}"/>
              </a:ext>
            </a:extLst>
          </p:cNvPr>
          <p:cNvSpPr>
            <a:spLocks noGrp="1"/>
          </p:cNvSpPr>
          <p:nvPr>
            <p:ph idx="1"/>
          </p:nvPr>
        </p:nvSpPr>
        <p:spPr/>
        <p:txBody>
          <a:bodyPr>
            <a:normAutofit fontScale="85000" lnSpcReduction="10000"/>
          </a:bodyPr>
          <a:lstStyle/>
          <a:p>
            <a:pPr>
              <a:buFont typeface="Wingdings" pitchFamily="2" charset="2"/>
              <a:buChar char="v"/>
            </a:pPr>
            <a:r>
              <a:rPr lang="en-US" b="0" i="0" u="none" strike="noStrike" dirty="0">
                <a:solidFill>
                  <a:srgbClr val="0E101A"/>
                </a:solidFill>
                <a:effectLst/>
              </a:rPr>
              <a:t>Predictive analysis</a:t>
            </a:r>
          </a:p>
          <a:p>
            <a:pPr lvl="1">
              <a:buFont typeface="Wingdings" pitchFamily="2" charset="2"/>
              <a:buChar char="v"/>
            </a:pPr>
            <a:r>
              <a:rPr lang="en-US" b="0" i="0" u="none" strike="noStrike" dirty="0">
                <a:solidFill>
                  <a:srgbClr val="0E101A"/>
                </a:solidFill>
                <a:effectLst/>
              </a:rPr>
              <a:t>Reduced hospitalization </a:t>
            </a:r>
          </a:p>
          <a:p>
            <a:pPr lvl="1">
              <a:buFont typeface="Wingdings" pitchFamily="2" charset="2"/>
              <a:buChar char="v"/>
            </a:pPr>
            <a:r>
              <a:rPr lang="en-US" b="0" i="0" u="none" strike="noStrike" dirty="0" err="1">
                <a:solidFill>
                  <a:srgbClr val="0E101A"/>
                </a:solidFill>
                <a:effectLst/>
              </a:rPr>
              <a:t>Rieckert</a:t>
            </a:r>
            <a:r>
              <a:rPr lang="en-US" b="0" i="0" u="none" strike="noStrike" dirty="0">
                <a:solidFill>
                  <a:srgbClr val="0E101A"/>
                </a:solidFill>
                <a:effectLst/>
              </a:rPr>
              <a:t> et al., 2020 investigated whether an electronic support tool (EDST) can reduce unplanned hospital admissions or deaths among patients with chronic health issues.</a:t>
            </a:r>
          </a:p>
          <a:p>
            <a:pPr lvl="1">
              <a:buFont typeface="Wingdings" pitchFamily="2" charset="2"/>
              <a:buChar char="v"/>
            </a:pPr>
            <a:r>
              <a:rPr lang="en-US" b="0" i="0" u="none" strike="noStrike" dirty="0">
                <a:solidFill>
                  <a:srgbClr val="0E101A"/>
                </a:solidFill>
                <a:effectLst/>
              </a:rPr>
              <a:t>AI's Predictive analysis powers and leverage over CDSS improve patient outcomes. (</a:t>
            </a:r>
            <a:r>
              <a:rPr lang="en-US" b="0" i="0" u="none" strike="noStrike" dirty="0" err="1">
                <a:solidFill>
                  <a:srgbClr val="0E101A"/>
                </a:solidFill>
                <a:effectLst/>
              </a:rPr>
              <a:t>Lukyanenko</a:t>
            </a:r>
            <a:r>
              <a:rPr lang="en-US" b="0" i="0" u="none" strike="noStrike" dirty="0">
                <a:solidFill>
                  <a:srgbClr val="0E101A"/>
                </a:solidFill>
                <a:effectLst/>
              </a:rPr>
              <a:t> et al., 2022).</a:t>
            </a:r>
          </a:p>
          <a:p>
            <a:pPr algn="l">
              <a:buFont typeface="Wingdings" pitchFamily="2" charset="2"/>
              <a:buChar char="v"/>
            </a:pPr>
            <a:r>
              <a:rPr lang="en-US" dirty="0">
                <a:solidFill>
                  <a:srgbClr val="0E101A"/>
                </a:solidFill>
              </a:rPr>
              <a:t>Personalized Medicine (Vijayakumar et al., 2023). </a:t>
            </a:r>
            <a:endParaRPr lang="en-US" b="0" i="0" u="none" strike="noStrike" dirty="0">
              <a:solidFill>
                <a:srgbClr val="0E101A"/>
              </a:solidFill>
              <a:effectLst/>
            </a:endParaRPr>
          </a:p>
          <a:p>
            <a:pPr lvl="1">
              <a:buFont typeface="Wingdings" pitchFamily="2" charset="2"/>
              <a:buChar char="v"/>
            </a:pPr>
            <a:r>
              <a:rPr lang="en-US" b="0" i="0" u="none" strike="noStrike" dirty="0">
                <a:solidFill>
                  <a:srgbClr val="0E101A"/>
                </a:solidFill>
                <a:effectLst/>
              </a:rPr>
              <a:t> monitoring all care and doctors linked to the patient's care due to multimorbidity.</a:t>
            </a:r>
          </a:p>
          <a:p>
            <a:pPr algn="l">
              <a:buFont typeface="Wingdings" pitchFamily="2" charset="2"/>
              <a:buChar char="v"/>
            </a:pPr>
            <a:r>
              <a:rPr lang="en-US" dirty="0">
                <a:solidFill>
                  <a:srgbClr val="0E101A"/>
                </a:solidFill>
              </a:rPr>
              <a:t>Precise treatment planning and Continuous patient monitoring (Sirois et al., 2021) </a:t>
            </a:r>
          </a:p>
          <a:p>
            <a:pPr algn="l">
              <a:buFont typeface="Wingdings" pitchFamily="2" charset="2"/>
              <a:buChar char="v"/>
            </a:pPr>
            <a:r>
              <a:rPr lang="en-US" dirty="0">
                <a:solidFill>
                  <a:srgbClr val="0E101A"/>
                </a:solidFill>
              </a:rPr>
              <a:t> </a:t>
            </a:r>
            <a:r>
              <a:rPr lang="en-US" b="0" i="0" u="none" strike="noStrike" dirty="0">
                <a:solidFill>
                  <a:srgbClr val="0E101A"/>
                </a:solidFill>
                <a:effectLst/>
              </a:rPr>
              <a:t>Tracking cognitive decline and physical function</a:t>
            </a:r>
          </a:p>
          <a:p>
            <a:pPr lvl="1">
              <a:buFont typeface="Wingdings" pitchFamily="2" charset="2"/>
              <a:buChar char="v"/>
            </a:pPr>
            <a:r>
              <a:rPr lang="en-US" b="0" i="0" u="none" strike="noStrike" dirty="0">
                <a:solidFill>
                  <a:srgbClr val="0E101A"/>
                </a:solidFill>
                <a:effectLst/>
              </a:rPr>
              <a:t>There exists a robust bidirectional relationship between polypharmacy and physical function, as highlighted by Parzan &amp; Wehling, 2021, underscoring its implications for patient care.</a:t>
            </a:r>
          </a:p>
          <a:p>
            <a:pPr lvl="1">
              <a:buFont typeface="Wingdings" pitchFamily="2" charset="2"/>
              <a:buChar char="v"/>
            </a:pPr>
            <a:r>
              <a:rPr lang="en-US" b="0" i="0" u="none" strike="noStrike" dirty="0">
                <a:solidFill>
                  <a:srgbClr val="0E101A"/>
                </a:solidFill>
                <a:effectLst/>
              </a:rPr>
              <a:t>Frailty seen among the geriatric population (Mas </a:t>
            </a:r>
            <a:r>
              <a:rPr lang="en-US" b="0" i="0" u="none" strike="noStrike" dirty="0" err="1">
                <a:solidFill>
                  <a:srgbClr val="0E101A"/>
                </a:solidFill>
                <a:effectLst/>
              </a:rPr>
              <a:t>Bargues</a:t>
            </a:r>
            <a:r>
              <a:rPr lang="en-US" b="0" i="0" u="none" strike="noStrike" dirty="0">
                <a:solidFill>
                  <a:srgbClr val="0E101A"/>
                </a:solidFill>
                <a:effectLst/>
              </a:rPr>
              <a:t> &amp; Borras, 2024)</a:t>
            </a:r>
          </a:p>
          <a:p>
            <a:pPr>
              <a:buFont typeface="Wingdings" pitchFamily="2" charset="2"/>
              <a:buChar char="v"/>
            </a:pPr>
            <a:endParaRPr lang="en-US" dirty="0"/>
          </a:p>
        </p:txBody>
      </p:sp>
      <p:pic>
        <p:nvPicPr>
          <p:cNvPr id="22" name="Audio 21">
            <a:extLst>
              <a:ext uri="{FF2B5EF4-FFF2-40B4-BE49-F238E27FC236}">
                <a16:creationId xmlns:a16="http://schemas.microsoft.com/office/drawing/2014/main" id="{BF8C1AFD-B607-1A91-4BBA-7F198C7FD5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794" y="5877810"/>
            <a:ext cx="812800" cy="812800"/>
          </a:xfrm>
          <a:prstGeom prst="rect">
            <a:avLst/>
          </a:prstGeom>
        </p:spPr>
      </p:pic>
    </p:spTree>
    <p:extLst>
      <p:ext uri="{BB962C8B-B14F-4D97-AF65-F5344CB8AC3E}">
        <p14:creationId xmlns:p14="http://schemas.microsoft.com/office/powerpoint/2010/main" val="17031460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92599">
        <p15:prstTrans prst="drape"/>
      </p:transition>
    </mc:Choice>
    <mc:Fallback>
      <p:transition spd="slow" advTm="925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CC9829A-26F6-4595-8608-1A9F57DA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5343792-FB15-4868-8582-6FB07FD065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4" name="Freeform 5">
              <a:extLst>
                <a:ext uri="{FF2B5EF4-FFF2-40B4-BE49-F238E27FC236}">
                  <a16:creationId xmlns:a16="http://schemas.microsoft.com/office/drawing/2014/main" id="{7CA8F4A2-D471-40D9-BE89-06C70ACF4B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E43E1CEC-4E49-49E9-8548-8B05B6374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B7F53ED1-039D-4BD7-A3E5-297729B937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A8487EB7-2469-4867-A80E-D9CD5B2303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46143F0D-FDD9-4B87-911C-BBCFB8055C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2CFC98FE-A0AD-4DC3-A501-9F93E7F473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9AF90DC1-0B6B-4A93-A014-09751AD4D3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A2DFFBBE-16F4-4A5E-8934-167B73FFE0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a:extLst>
                <a:ext uri="{FF2B5EF4-FFF2-40B4-BE49-F238E27FC236}">
                  <a16:creationId xmlns:a16="http://schemas.microsoft.com/office/drawing/2014/main" id="{A5E67C3A-5087-485D-96E5-21B8644E3D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73EB781F-58BE-4B7A-B99B-B318ADFCCB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539F2F29-AFA9-4E0B-A2E1-685BA3BB0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43647B4C-97BD-4193-A694-A8175A54A1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id="{06780C14-905F-45FA-A058-1B48324519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5C09B360-91DE-4815-B792-78F1DDAB6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32364EA9-C91C-4187-AEA7-3E676F04E1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807D3A95-0DDF-4B14-AD7D-3C5465533F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18B7A11B-83DF-4C00-836D-1BB371B3BB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3478F3A2-7617-467C-9F1C-0024CC8404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9110FCBA-0E4F-4C72-A148-BA0CC4D7EC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5F9AC703-6A55-44D2-A2D0-4C80B2C31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A950B910-1A21-48FB-9E68-E71923756A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35">
            <a:extLst>
              <a:ext uri="{FF2B5EF4-FFF2-40B4-BE49-F238E27FC236}">
                <a16:creationId xmlns:a16="http://schemas.microsoft.com/office/drawing/2014/main" id="{F594A2EF-2FF2-48A2-91C9-0279003075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7" name="Rectangle 36">
              <a:extLst>
                <a:ext uri="{FF2B5EF4-FFF2-40B4-BE49-F238E27FC236}">
                  <a16:creationId xmlns:a16="http://schemas.microsoft.com/office/drawing/2014/main" id="{40F210D1-1084-4A86-8697-6421DF5C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22">
              <a:extLst>
                <a:ext uri="{FF2B5EF4-FFF2-40B4-BE49-F238E27FC236}">
                  <a16:creationId xmlns:a16="http://schemas.microsoft.com/office/drawing/2014/main" id="{40B25474-8A86-43C1-B77B-EA2994CB4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ACEAD7B-B41B-4FE1-AD76-97F79C2C2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6614DBB-517A-7B3C-49CE-5DEC03348C92}"/>
              </a:ext>
            </a:extLst>
          </p:cNvPr>
          <p:cNvSpPr>
            <a:spLocks noGrp="1"/>
          </p:cNvSpPr>
          <p:nvPr>
            <p:ph type="title"/>
          </p:nvPr>
        </p:nvSpPr>
        <p:spPr>
          <a:xfrm>
            <a:off x="888631" y="2358391"/>
            <a:ext cx="3498979" cy="2453676"/>
          </a:xfrm>
        </p:spPr>
        <p:txBody>
          <a:bodyPr vert="horz" lIns="91440" tIns="45720" rIns="91440" bIns="45720" rtlCol="0">
            <a:normAutofit/>
          </a:bodyPr>
          <a:lstStyle/>
          <a:p>
            <a:r>
              <a:rPr lang="en-US" dirty="0"/>
              <a:t>Conceptual model/ theory</a:t>
            </a:r>
          </a:p>
        </p:txBody>
      </p:sp>
      <p:pic>
        <p:nvPicPr>
          <p:cNvPr id="5" name="Picture 4" descr="3D rendering of game pieces tied together with a rope">
            <a:extLst>
              <a:ext uri="{FF2B5EF4-FFF2-40B4-BE49-F238E27FC236}">
                <a16:creationId xmlns:a16="http://schemas.microsoft.com/office/drawing/2014/main" id="{4070F10E-0524-2873-1B7D-C868D87E3C9D}"/>
              </a:ext>
            </a:extLst>
          </p:cNvPr>
          <p:cNvPicPr>
            <a:picLocks noChangeAspect="1"/>
          </p:cNvPicPr>
          <p:nvPr/>
        </p:nvPicPr>
        <p:blipFill>
          <a:blip r:embed="rId5">
            <a:extLst>
              <a:ext uri="{BEBA8EAE-BF5A-486C-A8C5-ECC9F3942E4B}">
                <a14:imgProps xmlns:a14="http://schemas.microsoft.com/office/drawing/2010/main">
                  <a14:imgLayer r:embed="rId6">
                    <a14:imgEffect>
                      <a14:artisticCutout/>
                    </a14:imgEffect>
                  </a14:imgLayer>
                </a14:imgProps>
              </a:ext>
            </a:extLst>
          </a:blip>
          <a:srcRect t="34726" r="-3" b="2002"/>
          <a:stretch/>
        </p:blipFill>
        <p:spPr>
          <a:xfrm>
            <a:off x="5115908" y="804036"/>
            <a:ext cx="6274561" cy="2977469"/>
          </a:xfrm>
          <a:prstGeom prst="rect">
            <a:avLst/>
          </a:prstGeom>
          <a:ln w="9525">
            <a:solidFill>
              <a:schemeClr val="tx1">
                <a:alpha val="20000"/>
              </a:schemeClr>
            </a:solidFill>
          </a:ln>
        </p:spPr>
      </p:pic>
      <p:sp>
        <p:nvSpPr>
          <p:cNvPr id="6" name="Content Placeholder 5">
            <a:extLst>
              <a:ext uri="{FF2B5EF4-FFF2-40B4-BE49-F238E27FC236}">
                <a16:creationId xmlns:a16="http://schemas.microsoft.com/office/drawing/2014/main" id="{EB8CA453-ECED-366F-CAC7-312421D204C6}"/>
              </a:ext>
            </a:extLst>
          </p:cNvPr>
          <p:cNvSpPr>
            <a:spLocks noGrp="1"/>
          </p:cNvSpPr>
          <p:nvPr>
            <p:ph idx="1"/>
          </p:nvPr>
        </p:nvSpPr>
        <p:spPr>
          <a:xfrm>
            <a:off x="5118447" y="4267830"/>
            <a:ext cx="6281873" cy="1783977"/>
          </a:xfrm>
        </p:spPr>
        <p:txBody>
          <a:bodyPr>
            <a:normAutofit fontScale="92500" lnSpcReduction="10000"/>
          </a:bodyPr>
          <a:lstStyle/>
          <a:p>
            <a:pPr>
              <a:lnSpc>
                <a:spcPct val="110000"/>
              </a:lnSpc>
              <a:buFont typeface="Wingdings" pitchFamily="2" charset="2"/>
              <a:buChar char="v"/>
            </a:pPr>
            <a:r>
              <a:rPr lang="en-US" sz="1500" dirty="0"/>
              <a:t>General Systems Theory by  Austrian biologist Karl Ludwig Von Bertalanffy.</a:t>
            </a:r>
          </a:p>
          <a:p>
            <a:pPr lvl="1">
              <a:lnSpc>
                <a:spcPct val="110000"/>
              </a:lnSpc>
              <a:buFont typeface="Wingdings" pitchFamily="2" charset="2"/>
              <a:buChar char="v"/>
            </a:pPr>
            <a:r>
              <a:rPr lang="en-US" sz="1500" dirty="0"/>
              <a:t>Complex Interconnected Systems.</a:t>
            </a:r>
          </a:p>
          <a:p>
            <a:pPr lvl="1">
              <a:lnSpc>
                <a:spcPct val="110000"/>
              </a:lnSpc>
              <a:buFont typeface="Wingdings" pitchFamily="2" charset="2"/>
              <a:buChar char="v"/>
            </a:pPr>
            <a:r>
              <a:rPr lang="en-US" sz="1500" dirty="0"/>
              <a:t>Holistic patient-centered approach.</a:t>
            </a:r>
          </a:p>
          <a:p>
            <a:pPr lvl="1">
              <a:lnSpc>
                <a:spcPct val="110000"/>
              </a:lnSpc>
              <a:buFont typeface="Wingdings" pitchFamily="2" charset="2"/>
              <a:buChar char="v"/>
            </a:pPr>
            <a:r>
              <a:rPr lang="en-US" sz="1500" dirty="0"/>
              <a:t>AI, in combination with the systems theory, aids providers in better-managing polypharmacy and understanding complex patient systems.</a:t>
            </a:r>
          </a:p>
          <a:p>
            <a:pPr>
              <a:lnSpc>
                <a:spcPct val="110000"/>
              </a:lnSpc>
            </a:pPr>
            <a:endParaRPr lang="en-US" sz="1500" dirty="0"/>
          </a:p>
        </p:txBody>
      </p:sp>
      <p:pic>
        <p:nvPicPr>
          <p:cNvPr id="9" name="Audio 8">
            <a:extLst>
              <a:ext uri="{FF2B5EF4-FFF2-40B4-BE49-F238E27FC236}">
                <a16:creationId xmlns:a16="http://schemas.microsoft.com/office/drawing/2014/main" id="{FF45DCBD-A99A-E998-05C7-0768B18E8F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9888" y="5862495"/>
            <a:ext cx="812800" cy="730263"/>
          </a:xfrm>
          <a:prstGeom prst="rect">
            <a:avLst/>
          </a:prstGeom>
        </p:spPr>
      </p:pic>
    </p:spTree>
    <p:extLst>
      <p:ext uri="{BB962C8B-B14F-4D97-AF65-F5344CB8AC3E}">
        <p14:creationId xmlns:p14="http://schemas.microsoft.com/office/powerpoint/2010/main" val="3024725903"/>
      </p:ext>
    </p:extLst>
  </p:cSld>
  <p:clrMapOvr>
    <a:masterClrMapping/>
  </p:clrMapOvr>
  <p:transition spd="slow" advTm="6433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9518-300A-56DF-371E-DFFA2090F3CC}"/>
              </a:ext>
            </a:extLst>
          </p:cNvPr>
          <p:cNvSpPr>
            <a:spLocks noGrp="1"/>
          </p:cNvSpPr>
          <p:nvPr>
            <p:ph type="title"/>
          </p:nvPr>
        </p:nvSpPr>
        <p:spPr/>
        <p:txBody>
          <a:bodyPr vert="horz" lIns="91440" tIns="45720" rIns="91440" bIns="45720" rtlCol="0" anchor="b">
            <a:normAutofit/>
          </a:bodyPr>
          <a:lstStyle/>
          <a:p>
            <a:pPr algn="r"/>
            <a:r>
              <a:rPr lang="en-US" sz="5100"/>
              <a:t>POPULATION &amp; SETTING</a:t>
            </a:r>
            <a:endParaRPr lang="en-US" sz="5100" dirty="0"/>
          </a:p>
        </p:txBody>
      </p:sp>
      <p:sp>
        <p:nvSpPr>
          <p:cNvPr id="8" name="Text Placeholder 7">
            <a:extLst>
              <a:ext uri="{FF2B5EF4-FFF2-40B4-BE49-F238E27FC236}">
                <a16:creationId xmlns:a16="http://schemas.microsoft.com/office/drawing/2014/main" id="{70FA8298-0E20-6EA2-1CBC-1BAA65ECDC4E}"/>
              </a:ext>
            </a:extLst>
          </p:cNvPr>
          <p:cNvSpPr>
            <a:spLocks noGrp="1"/>
          </p:cNvSpPr>
          <p:nvPr>
            <p:ph type="body" idx="1"/>
          </p:nvPr>
        </p:nvSpPr>
        <p:spPr/>
        <p:txBody>
          <a:bodyPr/>
          <a:lstStyle/>
          <a:p>
            <a:r>
              <a:rPr lang="en-US" dirty="0"/>
              <a:t>Population </a:t>
            </a:r>
          </a:p>
        </p:txBody>
      </p:sp>
      <p:pic>
        <p:nvPicPr>
          <p:cNvPr id="5" name="Picture 4" descr="World map formed by people united">
            <a:extLst>
              <a:ext uri="{FF2B5EF4-FFF2-40B4-BE49-F238E27FC236}">
                <a16:creationId xmlns:a16="http://schemas.microsoft.com/office/drawing/2014/main" id="{847680C4-2E43-7464-C333-4632FCF60BB2}"/>
              </a:ext>
            </a:extLst>
          </p:cNvPr>
          <p:cNvPicPr>
            <a:picLocks noChangeAspect="1"/>
          </p:cNvPicPr>
          <p:nvPr/>
        </p:nvPicPr>
        <p:blipFill>
          <a:blip r:embed="rId5">
            <a:alphaModFix amt="35000"/>
          </a:blip>
          <a:srcRect l="16775" r="16778" b="2"/>
          <a:stretch/>
        </p:blipFill>
        <p:spPr>
          <a:xfrm>
            <a:off x="5321367" y="684680"/>
            <a:ext cx="6174771" cy="5482657"/>
          </a:xfrm>
          <a:prstGeom prst="rect">
            <a:avLst/>
          </a:prstGeom>
          <a:ln>
            <a:noFill/>
          </a:ln>
          <a:effectLst>
            <a:softEdge rad="382879"/>
          </a:effectLst>
        </p:spPr>
      </p:pic>
      <p:sp>
        <p:nvSpPr>
          <p:cNvPr id="7" name="Content Placeholder 6">
            <a:extLst>
              <a:ext uri="{FF2B5EF4-FFF2-40B4-BE49-F238E27FC236}">
                <a16:creationId xmlns:a16="http://schemas.microsoft.com/office/drawing/2014/main" id="{63FD9370-6F05-BC34-7D4C-A8D41C5D2F75}"/>
              </a:ext>
            </a:extLst>
          </p:cNvPr>
          <p:cNvSpPr>
            <a:spLocks noGrp="1"/>
          </p:cNvSpPr>
          <p:nvPr>
            <p:ph sz="half" idx="2"/>
          </p:nvPr>
        </p:nvSpPr>
        <p:spPr/>
        <p:txBody>
          <a:bodyPr>
            <a:normAutofit fontScale="70000" lnSpcReduction="20000"/>
          </a:bodyPr>
          <a:lstStyle/>
          <a:p>
            <a:pPr>
              <a:buFont typeface="Wingdings" pitchFamily="2" charset="2"/>
              <a:buChar char="v"/>
            </a:pPr>
            <a:r>
              <a:rPr lang="en-US" dirty="0"/>
              <a:t>Aged 65 and older </a:t>
            </a:r>
          </a:p>
          <a:p>
            <a:pPr>
              <a:buFont typeface="Wingdings" pitchFamily="2" charset="2"/>
              <a:buChar char="v"/>
            </a:pPr>
            <a:r>
              <a:rPr lang="en-US" dirty="0"/>
              <a:t>Multiple health disparities.</a:t>
            </a:r>
          </a:p>
          <a:p>
            <a:pPr>
              <a:buFont typeface="Wingdings" pitchFamily="2" charset="2"/>
              <a:buChar char="v"/>
            </a:pPr>
            <a:r>
              <a:rPr lang="en-US" dirty="0"/>
              <a:t>Cognitive decline</a:t>
            </a:r>
          </a:p>
          <a:p>
            <a:pPr>
              <a:buFont typeface="Wingdings" pitchFamily="2" charset="2"/>
              <a:buChar char="v"/>
            </a:pPr>
            <a:endParaRPr lang="en-US" dirty="0"/>
          </a:p>
          <a:p>
            <a:pPr>
              <a:buFont typeface="Wingdings" pitchFamily="2" charset="2"/>
              <a:buChar char="v"/>
            </a:pPr>
            <a:endParaRPr lang="en-US" dirty="0"/>
          </a:p>
          <a:p>
            <a:pPr>
              <a:buFont typeface="Wingdings" pitchFamily="2" charset="2"/>
              <a:buChar char="v"/>
            </a:pPr>
            <a:endParaRPr lang="en-US" dirty="0"/>
          </a:p>
          <a:p>
            <a:pPr>
              <a:buFont typeface="Wingdings" pitchFamily="2" charset="2"/>
              <a:buChar char="v"/>
            </a:pPr>
            <a:endParaRPr lang="en-US" dirty="0"/>
          </a:p>
        </p:txBody>
      </p:sp>
      <p:sp>
        <p:nvSpPr>
          <p:cNvPr id="10" name="Text Placeholder 9">
            <a:extLst>
              <a:ext uri="{FF2B5EF4-FFF2-40B4-BE49-F238E27FC236}">
                <a16:creationId xmlns:a16="http://schemas.microsoft.com/office/drawing/2014/main" id="{432600E0-2B79-52FA-EEBA-2B1B296E8B9F}"/>
              </a:ext>
            </a:extLst>
          </p:cNvPr>
          <p:cNvSpPr>
            <a:spLocks noGrp="1"/>
          </p:cNvSpPr>
          <p:nvPr>
            <p:ph type="body" sz="quarter" idx="3"/>
          </p:nvPr>
        </p:nvSpPr>
        <p:spPr/>
        <p:txBody>
          <a:bodyPr/>
          <a:lstStyle/>
          <a:p>
            <a:r>
              <a:rPr lang="en-US" dirty="0"/>
              <a:t>Setting</a:t>
            </a:r>
          </a:p>
        </p:txBody>
      </p:sp>
      <p:sp>
        <p:nvSpPr>
          <p:cNvPr id="42" name="Content Placeholder 41">
            <a:extLst>
              <a:ext uri="{FF2B5EF4-FFF2-40B4-BE49-F238E27FC236}">
                <a16:creationId xmlns:a16="http://schemas.microsoft.com/office/drawing/2014/main" id="{7ED29143-3FA6-F294-AF22-FD51CD3A596C}"/>
              </a:ext>
            </a:extLst>
          </p:cNvPr>
          <p:cNvSpPr>
            <a:spLocks noGrp="1"/>
          </p:cNvSpPr>
          <p:nvPr>
            <p:ph sz="quarter" idx="4"/>
          </p:nvPr>
        </p:nvSpPr>
        <p:spPr/>
        <p:txBody>
          <a:bodyPr>
            <a:normAutofit fontScale="70000" lnSpcReduction="20000"/>
          </a:bodyPr>
          <a:lstStyle/>
          <a:p>
            <a:pPr>
              <a:buFont typeface="Wingdings" pitchFamily="2" charset="2"/>
              <a:buChar char="v"/>
            </a:pPr>
            <a:r>
              <a:rPr lang="en-US" dirty="0"/>
              <a:t>Community clinics.</a:t>
            </a:r>
          </a:p>
          <a:p>
            <a:pPr>
              <a:buFont typeface="Wingdings" pitchFamily="2" charset="2"/>
              <a:buChar char="v"/>
            </a:pPr>
            <a:r>
              <a:rPr lang="en-US" dirty="0"/>
              <a:t>Primary physician offices.</a:t>
            </a:r>
          </a:p>
          <a:p>
            <a:pPr>
              <a:buFont typeface="Wingdings" pitchFamily="2" charset="2"/>
              <a:buChar char="v"/>
            </a:pPr>
            <a:r>
              <a:rPr lang="en-US" dirty="0"/>
              <a:t>Inpatient facilities</a:t>
            </a:r>
          </a:p>
          <a:p>
            <a:pPr lvl="1">
              <a:buFont typeface="Wingdings" pitchFamily="2" charset="2"/>
              <a:buChar char="v"/>
            </a:pPr>
            <a:r>
              <a:rPr lang="en-US" dirty="0"/>
              <a:t>Long-term care centers.</a:t>
            </a:r>
          </a:p>
          <a:p>
            <a:pPr lvl="1">
              <a:buFont typeface="Wingdings" pitchFamily="2" charset="2"/>
              <a:buChar char="v"/>
            </a:pPr>
            <a:r>
              <a:rPr lang="en-US" dirty="0"/>
              <a:t>Subacute rehab facilities.</a:t>
            </a:r>
          </a:p>
          <a:p>
            <a:pPr lvl="1">
              <a:buFont typeface="Wingdings" pitchFamily="2" charset="2"/>
              <a:buChar char="v"/>
            </a:pPr>
            <a:r>
              <a:rPr lang="en-US" dirty="0"/>
              <a:t>Skilled nursing facilities.</a:t>
            </a:r>
          </a:p>
          <a:p>
            <a:pPr lvl="1">
              <a:buFont typeface="Wingdings" pitchFamily="2" charset="2"/>
              <a:buChar char="v"/>
            </a:pPr>
            <a:endParaRPr lang="en-US" dirty="0"/>
          </a:p>
        </p:txBody>
      </p:sp>
      <p:pic>
        <p:nvPicPr>
          <p:cNvPr id="6" name="Audio 5">
            <a:extLst>
              <a:ext uri="{FF2B5EF4-FFF2-40B4-BE49-F238E27FC236}">
                <a16:creationId xmlns:a16="http://schemas.microsoft.com/office/drawing/2014/main" id="{4EB0F364-A28A-58AD-7BAA-EED85B97F0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862" y="5920594"/>
            <a:ext cx="812800" cy="812800"/>
          </a:xfrm>
          <a:prstGeom prst="rect">
            <a:avLst/>
          </a:prstGeom>
        </p:spPr>
      </p:pic>
    </p:spTree>
    <p:extLst>
      <p:ext uri="{BB962C8B-B14F-4D97-AF65-F5344CB8AC3E}">
        <p14:creationId xmlns:p14="http://schemas.microsoft.com/office/powerpoint/2010/main" val="109487122"/>
      </p:ext>
    </p:extLst>
  </p:cSld>
  <p:clrMapOvr>
    <a:masterClrMapping/>
  </p:clrMapOvr>
  <p:transition spd="slow" advTm="12268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and holding forearm">
            <a:extLst>
              <a:ext uri="{FF2B5EF4-FFF2-40B4-BE49-F238E27FC236}">
                <a16:creationId xmlns:a16="http://schemas.microsoft.com/office/drawing/2014/main" id="{EC205A2E-BCD1-7B9A-7691-7D0661232F5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1000"/>
                    </a14:imgEffect>
                    <a14:imgEffect>
                      <a14:brightnessContrast bright="-15000" contrast="-3000"/>
                    </a14:imgEffect>
                  </a14:imgLayer>
                </a14:imgProps>
              </a:ext>
            </a:extLst>
          </a:blip>
          <a:srcRect l="16257" r="24330" b="-2"/>
          <a:stretch/>
        </p:blipFill>
        <p:spPr>
          <a:xfrm>
            <a:off x="5575648" y="-545096"/>
            <a:ext cx="7073552" cy="6848846"/>
          </a:xfrm>
          <a:prstGeom prst="rect">
            <a:avLst/>
          </a:prstGeom>
          <a:ln>
            <a:noFill/>
          </a:ln>
          <a:effectLst>
            <a:softEdge rad="1270000"/>
          </a:effectLst>
        </p:spPr>
      </p:pic>
      <p:sp>
        <p:nvSpPr>
          <p:cNvPr id="2" name="Title 1">
            <a:extLst>
              <a:ext uri="{FF2B5EF4-FFF2-40B4-BE49-F238E27FC236}">
                <a16:creationId xmlns:a16="http://schemas.microsoft.com/office/drawing/2014/main" id="{774FB036-4C9D-E4E9-D6E8-17EB87214BB5}"/>
              </a:ext>
            </a:extLst>
          </p:cNvPr>
          <p:cNvSpPr>
            <a:spLocks noGrp="1"/>
          </p:cNvSpPr>
          <p:nvPr>
            <p:ph type="title"/>
          </p:nvPr>
        </p:nvSpPr>
        <p:spPr>
          <a:xfrm>
            <a:off x="661481" y="2363915"/>
            <a:ext cx="4105072" cy="2460497"/>
          </a:xfrm>
        </p:spPr>
        <p:txBody>
          <a:bodyPr vert="horz" lIns="228600" tIns="228600" rIns="228600" bIns="0" rtlCol="0" anchor="b">
            <a:normAutofit/>
          </a:bodyPr>
          <a:lstStyle/>
          <a:p>
            <a:pPr>
              <a:lnSpc>
                <a:spcPct val="80000"/>
              </a:lnSpc>
            </a:pPr>
            <a:r>
              <a:rPr lang="en-US" sz="4200" dirty="0"/>
              <a:t>ETHICAL CONSIDERATIONS</a:t>
            </a:r>
          </a:p>
        </p:txBody>
      </p:sp>
      <p:sp>
        <p:nvSpPr>
          <p:cNvPr id="8" name="Text Placeholder 7">
            <a:extLst>
              <a:ext uri="{FF2B5EF4-FFF2-40B4-BE49-F238E27FC236}">
                <a16:creationId xmlns:a16="http://schemas.microsoft.com/office/drawing/2014/main" id="{B28546C1-EDCF-43E6-99B0-F7C37D9DF330}"/>
              </a:ext>
            </a:extLst>
          </p:cNvPr>
          <p:cNvSpPr>
            <a:spLocks noGrp="1"/>
          </p:cNvSpPr>
          <p:nvPr>
            <p:ph type="body" idx="1"/>
          </p:nvPr>
        </p:nvSpPr>
        <p:spPr/>
        <p:txBody>
          <a:bodyPr/>
          <a:lstStyle/>
          <a:p>
            <a:r>
              <a:rPr lang="en-US" dirty="0"/>
              <a:t>Beneficence</a:t>
            </a:r>
          </a:p>
        </p:txBody>
      </p:sp>
      <p:sp>
        <p:nvSpPr>
          <p:cNvPr id="154" name="Content Placeholder 153">
            <a:extLst>
              <a:ext uri="{FF2B5EF4-FFF2-40B4-BE49-F238E27FC236}">
                <a16:creationId xmlns:a16="http://schemas.microsoft.com/office/drawing/2014/main" id="{BE5E0A3B-A26D-A408-4CCA-00C6665A1482}"/>
              </a:ext>
            </a:extLst>
          </p:cNvPr>
          <p:cNvSpPr>
            <a:spLocks noGrp="1"/>
          </p:cNvSpPr>
          <p:nvPr>
            <p:ph sz="half" idx="2"/>
          </p:nvPr>
        </p:nvSpPr>
        <p:spPr/>
        <p:txBody>
          <a:bodyPr>
            <a:normAutofit fontScale="85000" lnSpcReduction="10000"/>
          </a:bodyPr>
          <a:lstStyle/>
          <a:p>
            <a:pPr>
              <a:buFont typeface="Wingdings" pitchFamily="2" charset="2"/>
              <a:buChar char="v"/>
            </a:pPr>
            <a:r>
              <a:rPr lang="en-US" dirty="0"/>
              <a:t>Promoting well-being</a:t>
            </a:r>
          </a:p>
          <a:p>
            <a:pPr>
              <a:buFont typeface="Wingdings" pitchFamily="2" charset="2"/>
              <a:buChar char="v"/>
            </a:pPr>
            <a:r>
              <a:rPr lang="en-US" dirty="0"/>
              <a:t>Interests </a:t>
            </a:r>
          </a:p>
          <a:p>
            <a:pPr>
              <a:buFont typeface="Wingdings" pitchFamily="2" charset="2"/>
              <a:buChar char="v"/>
            </a:pPr>
            <a:r>
              <a:rPr lang="en-US" dirty="0"/>
              <a:t>Truthfulness </a:t>
            </a:r>
          </a:p>
        </p:txBody>
      </p:sp>
      <p:sp>
        <p:nvSpPr>
          <p:cNvPr id="155" name="Text Placeholder 154">
            <a:extLst>
              <a:ext uri="{FF2B5EF4-FFF2-40B4-BE49-F238E27FC236}">
                <a16:creationId xmlns:a16="http://schemas.microsoft.com/office/drawing/2014/main" id="{1FFEC341-DB7D-10FB-CD8F-0FA02EB3F225}"/>
              </a:ext>
            </a:extLst>
          </p:cNvPr>
          <p:cNvSpPr>
            <a:spLocks noGrp="1"/>
          </p:cNvSpPr>
          <p:nvPr>
            <p:ph type="body" sz="quarter" idx="3"/>
          </p:nvPr>
        </p:nvSpPr>
        <p:spPr/>
        <p:txBody>
          <a:bodyPr/>
          <a:lstStyle/>
          <a:p>
            <a:r>
              <a:rPr lang="en-US" dirty="0"/>
              <a:t>Nonmaleficence</a:t>
            </a:r>
          </a:p>
        </p:txBody>
      </p:sp>
      <p:sp>
        <p:nvSpPr>
          <p:cNvPr id="156" name="Content Placeholder 155">
            <a:extLst>
              <a:ext uri="{FF2B5EF4-FFF2-40B4-BE49-F238E27FC236}">
                <a16:creationId xmlns:a16="http://schemas.microsoft.com/office/drawing/2014/main" id="{EDA2C509-39AC-36B4-F441-3E21A18F7FF2}"/>
              </a:ext>
            </a:extLst>
          </p:cNvPr>
          <p:cNvSpPr>
            <a:spLocks noGrp="1"/>
          </p:cNvSpPr>
          <p:nvPr>
            <p:ph sz="quarter" idx="4"/>
          </p:nvPr>
        </p:nvSpPr>
        <p:spPr/>
        <p:txBody>
          <a:bodyPr>
            <a:normAutofit fontScale="85000" lnSpcReduction="10000"/>
          </a:bodyPr>
          <a:lstStyle/>
          <a:p>
            <a:pPr>
              <a:buFont typeface="Wingdings" pitchFamily="2" charset="2"/>
              <a:buChar char="v"/>
            </a:pPr>
            <a:r>
              <a:rPr lang="en-US" dirty="0"/>
              <a:t>Data security and privacy</a:t>
            </a:r>
          </a:p>
          <a:p>
            <a:pPr>
              <a:buFont typeface="Wingdings" pitchFamily="2" charset="2"/>
              <a:buChar char="v"/>
            </a:pPr>
            <a:r>
              <a:rPr lang="en-US" dirty="0"/>
              <a:t>Probable harm to participants</a:t>
            </a:r>
          </a:p>
          <a:p>
            <a:pPr>
              <a:buFont typeface="Wingdings" pitchFamily="2" charset="2"/>
              <a:buChar char="v"/>
            </a:pPr>
            <a:r>
              <a:rPr lang="en-US" dirty="0"/>
              <a:t>Informed consent</a:t>
            </a:r>
          </a:p>
          <a:p>
            <a:pPr lvl="1">
              <a:buFont typeface="Wingdings" pitchFamily="2" charset="2"/>
              <a:buChar char="v"/>
            </a:pPr>
            <a:r>
              <a:rPr lang="en-US" dirty="0"/>
              <a:t>Transparency</a:t>
            </a:r>
          </a:p>
          <a:p>
            <a:pPr lvl="1">
              <a:buFont typeface="Wingdings" pitchFamily="2" charset="2"/>
              <a:buChar char="v"/>
            </a:pPr>
            <a:r>
              <a:rPr lang="en-US" dirty="0"/>
              <a:t>confidence</a:t>
            </a:r>
          </a:p>
          <a:p>
            <a:pPr>
              <a:buFont typeface="Wingdings" pitchFamily="2" charset="2"/>
              <a:buChar char="v"/>
            </a:pPr>
            <a:endParaRPr lang="en-US" dirty="0">
              <a:solidFill>
                <a:schemeClr val="bg1"/>
              </a:solidFill>
            </a:endParaRPr>
          </a:p>
        </p:txBody>
      </p:sp>
      <p:pic>
        <p:nvPicPr>
          <p:cNvPr id="25" name="Audio 24">
            <a:extLst>
              <a:ext uri="{FF2B5EF4-FFF2-40B4-BE49-F238E27FC236}">
                <a16:creationId xmlns:a16="http://schemas.microsoft.com/office/drawing/2014/main" id="{D737CB54-5E1B-6CC9-9A1A-85CD5912B2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1565" y="5897350"/>
            <a:ext cx="812800" cy="812800"/>
          </a:xfrm>
          <a:prstGeom prst="rect">
            <a:avLst/>
          </a:prstGeom>
        </p:spPr>
      </p:pic>
    </p:spTree>
    <p:extLst>
      <p:ext uri="{BB962C8B-B14F-4D97-AF65-F5344CB8AC3E}">
        <p14:creationId xmlns:p14="http://schemas.microsoft.com/office/powerpoint/2010/main" val="250893447"/>
      </p:ext>
    </p:extLst>
  </p:cSld>
  <p:clrMapOvr>
    <a:masterClrMapping/>
  </p:clrMapOvr>
  <mc:AlternateContent xmlns:mc="http://schemas.openxmlformats.org/markup-compatibility/2006">
    <mc:Choice xmlns:p14="http://schemas.microsoft.com/office/powerpoint/2010/main" Requires="p14">
      <p:transition spd="slow" p14:dur="1500" advTm="99001">
        <p:split orient="vert"/>
      </p:transition>
    </mc:Choice>
    <mc:Fallback>
      <p:transition spd="slow" advTm="9900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9D2DF-BE02-85B5-8711-F82EDF78AB91}"/>
              </a:ext>
            </a:extLst>
          </p:cNvPr>
          <p:cNvSpPr>
            <a:spLocks noGrp="1"/>
          </p:cNvSpPr>
          <p:nvPr>
            <p:ph type="title"/>
          </p:nvPr>
        </p:nvSpPr>
        <p:spPr/>
        <p:txBody>
          <a:bodyPr vert="horz" lIns="228600" tIns="228600" rIns="228600" bIns="0" rtlCol="0" anchor="b">
            <a:normAutofit/>
          </a:bodyPr>
          <a:lstStyle/>
          <a:p>
            <a:pPr>
              <a:lnSpc>
                <a:spcPct val="80000"/>
              </a:lnSpc>
            </a:pPr>
            <a:r>
              <a:rPr lang="en-US" sz="4200"/>
              <a:t>Institutional Review Board Considerations</a:t>
            </a:r>
          </a:p>
        </p:txBody>
      </p:sp>
      <p:pic>
        <p:nvPicPr>
          <p:cNvPr id="5" name="Picture 4" descr="Angled shot of pen on a graph">
            <a:extLst>
              <a:ext uri="{FF2B5EF4-FFF2-40B4-BE49-F238E27FC236}">
                <a16:creationId xmlns:a16="http://schemas.microsoft.com/office/drawing/2014/main" id="{9D6CEAD4-DD70-2641-6C7F-E745480E5EB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83000"/>
                    </a14:imgEffect>
                  </a14:imgLayer>
                </a14:imgProps>
              </a:ext>
            </a:extLst>
          </a:blip>
          <a:srcRect r="34349" b="-2"/>
          <a:stretch/>
        </p:blipFill>
        <p:spPr>
          <a:xfrm>
            <a:off x="5505855" y="66504"/>
            <a:ext cx="6371725" cy="6478515"/>
          </a:xfrm>
          <a:prstGeom prst="rect">
            <a:avLst/>
          </a:prstGeom>
          <a:ln w="9525">
            <a:noFill/>
          </a:ln>
          <a:effectLst>
            <a:softEdge rad="659450"/>
          </a:effectLst>
        </p:spPr>
      </p:pic>
      <p:sp>
        <p:nvSpPr>
          <p:cNvPr id="4" name="Content Placeholder 3">
            <a:extLst>
              <a:ext uri="{FF2B5EF4-FFF2-40B4-BE49-F238E27FC236}">
                <a16:creationId xmlns:a16="http://schemas.microsoft.com/office/drawing/2014/main" id="{51CA67EF-0D7D-3B84-B0C1-02E0935D1C51}"/>
              </a:ext>
            </a:extLst>
          </p:cNvPr>
          <p:cNvSpPr>
            <a:spLocks noGrp="1"/>
          </p:cNvSpPr>
          <p:nvPr>
            <p:ph idx="1"/>
          </p:nvPr>
        </p:nvSpPr>
        <p:spPr>
          <a:xfrm>
            <a:off x="5021496" y="1413530"/>
            <a:ext cx="6281873" cy="5248622"/>
          </a:xfrm>
        </p:spPr>
        <p:txBody>
          <a:bodyPr>
            <a:normAutofit/>
          </a:bodyPr>
          <a:lstStyle/>
          <a:p>
            <a:pPr>
              <a:buFont typeface="Wingdings" pitchFamily="2" charset="2"/>
              <a:buChar char="v"/>
            </a:pPr>
            <a:r>
              <a:rPr lang="en-US" sz="2000" dirty="0">
                <a:solidFill>
                  <a:schemeClr val="tx2"/>
                </a:solidFill>
              </a:rPr>
              <a:t>The frail and vulnerable geriatric population</a:t>
            </a:r>
          </a:p>
          <a:p>
            <a:pPr>
              <a:buFont typeface="Wingdings" pitchFamily="2" charset="2"/>
              <a:buChar char="v"/>
            </a:pPr>
            <a:r>
              <a:rPr lang="en-US" sz="2000" dirty="0">
                <a:solidFill>
                  <a:schemeClr val="tx2"/>
                </a:solidFill>
              </a:rPr>
              <a:t>Possible harm to the patient.</a:t>
            </a:r>
          </a:p>
          <a:p>
            <a:pPr>
              <a:buFont typeface="Wingdings" pitchFamily="2" charset="2"/>
              <a:buChar char="v"/>
            </a:pPr>
            <a:r>
              <a:rPr lang="en-US" sz="2000" dirty="0">
                <a:solidFill>
                  <a:schemeClr val="tx2"/>
                </a:solidFill>
              </a:rPr>
              <a:t>Patient privacy and data security</a:t>
            </a:r>
          </a:p>
          <a:p>
            <a:pPr>
              <a:buFont typeface="Wingdings" pitchFamily="2" charset="2"/>
              <a:buChar char="v"/>
            </a:pPr>
            <a:endParaRPr lang="en-US" sz="2000" dirty="0">
              <a:solidFill>
                <a:srgbClr val="FF0000"/>
              </a:solidFill>
            </a:endParaRPr>
          </a:p>
        </p:txBody>
      </p:sp>
      <p:pic>
        <p:nvPicPr>
          <p:cNvPr id="11" name="Audio 10">
            <a:extLst>
              <a:ext uri="{FF2B5EF4-FFF2-40B4-BE49-F238E27FC236}">
                <a16:creationId xmlns:a16="http://schemas.microsoft.com/office/drawing/2014/main" id="{71E7F987-2E71-04D3-6912-7A3F4CABC3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2231" y="6043535"/>
            <a:ext cx="812800" cy="814465"/>
          </a:xfrm>
          <a:prstGeom prst="rect">
            <a:avLst/>
          </a:prstGeom>
        </p:spPr>
      </p:pic>
    </p:spTree>
    <p:extLst>
      <p:ext uri="{BB962C8B-B14F-4D97-AF65-F5344CB8AC3E}">
        <p14:creationId xmlns:p14="http://schemas.microsoft.com/office/powerpoint/2010/main" val="22294398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1259">
        <p15:prstTrans prst="peelOff"/>
      </p:transition>
    </mc:Choice>
    <mc:Fallback>
      <p:transition spd="slow" advTm="212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1D4-0809-DF3E-4E69-F1E38A41C7F5}"/>
              </a:ext>
            </a:extLst>
          </p:cNvPr>
          <p:cNvSpPr>
            <a:spLocks noGrp="1"/>
          </p:cNvSpPr>
          <p:nvPr>
            <p:ph type="title"/>
          </p:nvPr>
        </p:nvSpPr>
        <p:spPr/>
        <p:txBody>
          <a:bodyPr vert="horz" lIns="228600" tIns="228600" rIns="228600" bIns="0" rtlCol="0" anchor="b">
            <a:normAutofit/>
          </a:bodyPr>
          <a:lstStyle/>
          <a:p>
            <a:pPr>
              <a:lnSpc>
                <a:spcPct val="80000"/>
              </a:lnSpc>
            </a:pPr>
            <a:r>
              <a:rPr lang="en-US" sz="4600"/>
              <a:t>RESEARCH DESIGN &amp; METHODS</a:t>
            </a:r>
          </a:p>
        </p:txBody>
      </p:sp>
      <p:pic>
        <p:nvPicPr>
          <p:cNvPr id="5" name="Picture 4" descr="Phoroptor">
            <a:extLst>
              <a:ext uri="{FF2B5EF4-FFF2-40B4-BE49-F238E27FC236}">
                <a16:creationId xmlns:a16="http://schemas.microsoft.com/office/drawing/2014/main" id="{33DC1965-626E-ECC7-23BF-9D634E8CE03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3000"/>
                    </a14:imgEffect>
                    <a14:imgEffect>
                      <a14:colorTemperature colorTemp="3266"/>
                    </a14:imgEffect>
                    <a14:imgEffect>
                      <a14:saturation sat="0"/>
                    </a14:imgEffect>
                    <a14:imgEffect>
                      <a14:brightnessContrast bright="-39000"/>
                    </a14:imgEffect>
                  </a14:imgLayer>
                </a14:imgProps>
              </a:ext>
            </a:extLst>
          </a:blip>
          <a:srcRect l="30187" r="4162" b="-2"/>
          <a:stretch/>
        </p:blipFill>
        <p:spPr>
          <a:xfrm>
            <a:off x="6096000" y="0"/>
            <a:ext cx="6745028" cy="6858000"/>
          </a:xfrm>
          <a:prstGeom prst="rect">
            <a:avLst/>
          </a:prstGeom>
          <a:ln w="9525">
            <a:noFill/>
          </a:ln>
          <a:effectLst>
            <a:glow rad="1905000">
              <a:schemeClr val="bg1">
                <a:alpha val="0"/>
              </a:schemeClr>
            </a:glow>
            <a:reflection blurRad="1270000" stA="0" dist="1270000" dir="5400000" sy="-100000" algn="bl" rotWithShape="0"/>
            <a:softEdge rad="1270000"/>
          </a:effectLst>
        </p:spPr>
      </p:pic>
      <p:sp>
        <p:nvSpPr>
          <p:cNvPr id="8" name="Content Placeholder 7">
            <a:extLst>
              <a:ext uri="{FF2B5EF4-FFF2-40B4-BE49-F238E27FC236}">
                <a16:creationId xmlns:a16="http://schemas.microsoft.com/office/drawing/2014/main" id="{285A826D-951D-A1DC-9ED3-FC0DE6A143A8}"/>
              </a:ext>
            </a:extLst>
          </p:cNvPr>
          <p:cNvSpPr>
            <a:spLocks noGrp="1"/>
          </p:cNvSpPr>
          <p:nvPr>
            <p:ph sz="half" idx="2"/>
          </p:nvPr>
        </p:nvSpPr>
        <p:spPr>
          <a:xfrm>
            <a:off x="4389828" y="4207184"/>
            <a:ext cx="6272022" cy="2383586"/>
          </a:xfrm>
        </p:spPr>
        <p:txBody>
          <a:bodyPr>
            <a:normAutofit/>
          </a:bodyPr>
          <a:lstStyle/>
          <a:p>
            <a:pPr>
              <a:buFont typeface="Wingdings" pitchFamily="2" charset="2"/>
              <a:buChar char="v"/>
            </a:pPr>
            <a:r>
              <a:rPr lang="en-US" dirty="0">
                <a:solidFill>
                  <a:schemeClr val="accent1"/>
                </a:solidFill>
              </a:rPr>
              <a:t>Method</a:t>
            </a:r>
          </a:p>
          <a:p>
            <a:pPr lvl="1">
              <a:buFont typeface="Wingdings" pitchFamily="2" charset="2"/>
              <a:buChar char="v"/>
            </a:pPr>
            <a:r>
              <a:rPr lang="en-US" sz="1800" dirty="0">
                <a:solidFill>
                  <a:schemeClr val="accent1"/>
                </a:solidFill>
              </a:rPr>
              <a:t>Quasi-Experimental Design</a:t>
            </a:r>
          </a:p>
          <a:p>
            <a:pPr lvl="2">
              <a:buFont typeface="Wingdings" pitchFamily="2" charset="2"/>
              <a:buChar char="v"/>
            </a:pPr>
            <a:r>
              <a:rPr lang="en-US" sz="1800" dirty="0">
                <a:solidFill>
                  <a:schemeClr val="accent1"/>
                </a:solidFill>
              </a:rPr>
              <a:t>Three interventional groups</a:t>
            </a:r>
          </a:p>
          <a:p>
            <a:pPr lvl="3">
              <a:buFont typeface="Wingdings" pitchFamily="2" charset="2"/>
              <a:buChar char="v"/>
            </a:pPr>
            <a:r>
              <a:rPr lang="en-US" sz="1800" dirty="0">
                <a:solidFill>
                  <a:schemeClr val="accent1"/>
                </a:solidFill>
              </a:rPr>
              <a:t>Group 1: AI-powered decision support</a:t>
            </a:r>
          </a:p>
          <a:p>
            <a:pPr lvl="3">
              <a:buFont typeface="Wingdings" pitchFamily="2" charset="2"/>
              <a:buChar char="v"/>
            </a:pPr>
            <a:r>
              <a:rPr lang="en-US" sz="1800" dirty="0">
                <a:solidFill>
                  <a:schemeClr val="accent1"/>
                </a:solidFill>
              </a:rPr>
              <a:t>Group 2: Conventional CDSS</a:t>
            </a:r>
          </a:p>
          <a:p>
            <a:pPr lvl="3">
              <a:buFont typeface="Wingdings" pitchFamily="2" charset="2"/>
              <a:buChar char="v"/>
            </a:pPr>
            <a:r>
              <a:rPr lang="en-US" sz="1800" dirty="0">
                <a:solidFill>
                  <a:schemeClr val="accent1"/>
                </a:solidFill>
              </a:rPr>
              <a:t>Control Group</a:t>
            </a:r>
          </a:p>
        </p:txBody>
      </p:sp>
      <p:sp>
        <p:nvSpPr>
          <p:cNvPr id="7" name="Content Placeholder 6">
            <a:extLst>
              <a:ext uri="{FF2B5EF4-FFF2-40B4-BE49-F238E27FC236}">
                <a16:creationId xmlns:a16="http://schemas.microsoft.com/office/drawing/2014/main" id="{FC021B19-0721-09CE-047C-D07D62D73680}"/>
              </a:ext>
            </a:extLst>
          </p:cNvPr>
          <p:cNvSpPr>
            <a:spLocks noGrp="1"/>
          </p:cNvSpPr>
          <p:nvPr>
            <p:ph sz="half" idx="1"/>
          </p:nvPr>
        </p:nvSpPr>
        <p:spPr>
          <a:xfrm>
            <a:off x="4508035" y="122251"/>
            <a:ext cx="6269591" cy="2382651"/>
          </a:xfrm>
          <a:effectLst>
            <a:reflection stA="45000" endPos="0" dist="50800" dir="5400000" sy="-100000" algn="bl" rotWithShape="0"/>
          </a:effectLst>
        </p:spPr>
        <p:txBody>
          <a:bodyPr>
            <a:normAutofit/>
          </a:bodyPr>
          <a:lstStyle/>
          <a:p>
            <a:pPr>
              <a:buFont typeface="Wingdings" pitchFamily="2" charset="2"/>
              <a:buChar char="v"/>
            </a:pPr>
            <a:r>
              <a:rPr lang="en-US" dirty="0">
                <a:solidFill>
                  <a:srgbClr val="FF0000"/>
                </a:solidFill>
              </a:rPr>
              <a:t>Quantitative</a:t>
            </a:r>
          </a:p>
          <a:p>
            <a:pPr lvl="1">
              <a:buFont typeface="Wingdings" pitchFamily="2" charset="2"/>
              <a:buChar char="v"/>
            </a:pPr>
            <a:r>
              <a:rPr lang="en-US" sz="1800" dirty="0">
                <a:solidFill>
                  <a:srgbClr val="FF0000"/>
                </a:solidFill>
              </a:rPr>
              <a:t>Randomized Control Study (RCT)</a:t>
            </a:r>
          </a:p>
          <a:p>
            <a:pPr>
              <a:buFont typeface="Wingdings" pitchFamily="2" charset="2"/>
              <a:buChar char="v"/>
            </a:pPr>
            <a:r>
              <a:rPr lang="en-US" dirty="0">
                <a:solidFill>
                  <a:srgbClr val="FF0000"/>
                </a:solidFill>
              </a:rPr>
              <a:t>Group assignments are selected at random</a:t>
            </a:r>
          </a:p>
          <a:p>
            <a:pPr lvl="1">
              <a:buFont typeface="Wingdings" pitchFamily="2" charset="2"/>
              <a:buChar char="v"/>
            </a:pPr>
            <a:r>
              <a:rPr lang="en-US" sz="1800" dirty="0">
                <a:solidFill>
                  <a:srgbClr val="FF0000"/>
                </a:solidFill>
              </a:rPr>
              <a:t>Interventional group (Artificial Intelligence or Control group (CDSS).</a:t>
            </a:r>
          </a:p>
          <a:p>
            <a:pPr lvl="1">
              <a:buFont typeface="Wingdings" pitchFamily="2" charset="2"/>
              <a:buChar char="v"/>
            </a:pPr>
            <a:endParaRPr lang="en-US" sz="1800" dirty="0">
              <a:solidFill>
                <a:srgbClr val="FF0000"/>
              </a:solidFill>
            </a:endParaRPr>
          </a:p>
        </p:txBody>
      </p:sp>
      <p:pic>
        <p:nvPicPr>
          <p:cNvPr id="6" name="Audio 5">
            <a:extLst>
              <a:ext uri="{FF2B5EF4-FFF2-40B4-BE49-F238E27FC236}">
                <a16:creationId xmlns:a16="http://schemas.microsoft.com/office/drawing/2014/main" id="{AEB9C35C-9E5D-5B43-9CD7-D46D2580DB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9000" y="5777970"/>
            <a:ext cx="812800" cy="812800"/>
          </a:xfrm>
          <a:prstGeom prst="rect">
            <a:avLst/>
          </a:prstGeom>
        </p:spPr>
      </p:pic>
    </p:spTree>
    <p:extLst>
      <p:ext uri="{BB962C8B-B14F-4D97-AF65-F5344CB8AC3E}">
        <p14:creationId xmlns:p14="http://schemas.microsoft.com/office/powerpoint/2010/main" val="3080405194"/>
      </p:ext>
    </p:extLst>
  </p:cSld>
  <p:clrMapOvr>
    <a:masterClrMapping/>
  </p:clrMapOvr>
  <mc:AlternateContent xmlns:mc="http://schemas.openxmlformats.org/markup-compatibility/2006">
    <mc:Choice xmlns:p14="http://schemas.microsoft.com/office/powerpoint/2010/main" Requires="p14">
      <p:transition spd="slow" p14:dur="1500" advTm="64776">
        <p:split orient="vert"/>
      </p:transition>
    </mc:Choice>
    <mc:Fallback>
      <p:transition spd="slow" advTm="6477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Atlas</Template>
  <TotalTime>2002</TotalTime>
  <Words>1432</Words>
  <Application>Microsoft Macintosh PowerPoint</Application>
  <PresentationFormat>Widescreen</PresentationFormat>
  <Paragraphs>121</Paragraphs>
  <Slides>14</Slides>
  <Notes>12</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SimSun</vt:lpstr>
      <vt:lpstr>Aptos</vt:lpstr>
      <vt:lpstr>Arial</vt:lpstr>
      <vt:lpstr>Calibri Light</vt:lpstr>
      <vt:lpstr>Rockwell</vt:lpstr>
      <vt:lpstr>Times New Roman</vt:lpstr>
      <vt:lpstr>Wingdings</vt:lpstr>
      <vt:lpstr>Atlas</vt:lpstr>
      <vt:lpstr>Preventing Polypharmacy in Older Adults through Artificial Intelligence</vt:lpstr>
      <vt:lpstr>Introduction &amp; Problem Overview</vt:lpstr>
      <vt:lpstr>Problem Statement</vt:lpstr>
      <vt:lpstr>LITERATURE REVIEW</vt:lpstr>
      <vt:lpstr>Conceptual model/ theory</vt:lpstr>
      <vt:lpstr>POPULATION &amp; SETTING</vt:lpstr>
      <vt:lpstr>ETHICAL CONSIDERATIONS</vt:lpstr>
      <vt:lpstr>Institutional Review Board Considerations</vt:lpstr>
      <vt:lpstr>RESEARCH DESIGN &amp; METHODS</vt:lpstr>
      <vt:lpstr>STATISTICAL ANALYSIS PLAN  </vt:lpstr>
      <vt:lpstr>FUNDING STRATEGIES</vt:lpstr>
      <vt:lpstr>SUMMARY </vt:lpstr>
      <vt:lpstr>Thank you!  Eunice Acheampong eacheamp@radar.gsw.edu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Eunice Acheampong</dc:creator>
  <cp:lastModifiedBy>Eunice Acheampong</cp:lastModifiedBy>
  <cp:revision>13</cp:revision>
  <dcterms:created xsi:type="dcterms:W3CDTF">2024-11-11T02:26:45Z</dcterms:created>
  <dcterms:modified xsi:type="dcterms:W3CDTF">2024-12-02T03:02:21Z</dcterms:modified>
</cp:coreProperties>
</file>